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eue Machina" charset="1" panose="00000500000000000000"/>
      <p:regular r:id="rId10"/>
    </p:embeddedFont>
    <p:embeddedFont>
      <p:font typeface="Neue Machina Light" charset="1" panose="00000400000000000000"/>
      <p:regular r:id="rId11"/>
    </p:embeddedFont>
    <p:embeddedFont>
      <p:font typeface="Neue Machina Ultra-Bold" charset="1" panose="00000900000000000000"/>
      <p:regular r:id="rId12"/>
    </p:embeddedFont>
    <p:embeddedFont>
      <p:font typeface="Telegraf" charset="1" panose="00000500000000000000"/>
      <p:regular r:id="rId13"/>
    </p:embeddedFont>
    <p:embeddedFont>
      <p:font typeface="Telegraf Bold" charset="1" panose="00000800000000000000"/>
      <p:regular r:id="rId14"/>
    </p:embeddedFont>
    <p:embeddedFont>
      <p:font typeface="Telegraf Extra-Light" charset="1" panose="00000300000000000000"/>
      <p:regular r:id="rId15"/>
    </p:embeddedFont>
    <p:embeddedFont>
      <p:font typeface="Telegraf Medium" charset="1" panose="00000600000000000000"/>
      <p:regular r:id="rId16"/>
    </p:embeddedFont>
    <p:embeddedFont>
      <p:font typeface="Telegraf Ultra-Bold" charset="1" panose="00000900000000000000"/>
      <p:regular r:id="rId17"/>
    </p:embeddedFont>
    <p:embeddedFont>
      <p:font typeface="Telegraf Heavy" charset="1" panose="00000A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32" Target="slides/slide14.xml" Type="http://schemas.openxmlformats.org/officeDocument/2006/relationships/slide"/><Relationship Id="rId33" Target="slides/slide15.xml" Type="http://schemas.openxmlformats.org/officeDocument/2006/relationships/slide"/><Relationship Id="rId34" Target="slides/slide16.xml" Type="http://schemas.openxmlformats.org/officeDocument/2006/relationships/slide"/><Relationship Id="rId35" Target="slides/slide17.xml" Type="http://schemas.openxmlformats.org/officeDocument/2006/relationships/slide"/><Relationship Id="rId36" Target="slides/slide18.xml" Type="http://schemas.openxmlformats.org/officeDocument/2006/relationships/slide"/><Relationship Id="rId37" Target="slides/slide1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.png" Type="http://schemas.openxmlformats.org/officeDocument/2006/relationships/image"/><Relationship Id="rId14" Target="../media/image2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2" Target="../media/image32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.png" Type="http://schemas.openxmlformats.org/officeDocument/2006/relationships/image"/><Relationship Id="rId13" Target="../media/image2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16" Target="../media/image33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.png" Type="http://schemas.openxmlformats.org/officeDocument/2006/relationships/image"/><Relationship Id="rId13" Target="../media/image2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16" Target="../media/image33.png" Type="http://schemas.openxmlformats.org/officeDocument/2006/relationships/image"/><Relationship Id="rId17" Target="../media/image34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36.jpe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35.pn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.png" Type="http://schemas.openxmlformats.org/officeDocument/2006/relationships/image"/><Relationship Id="rId13" Target="../media/image2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.png" Type="http://schemas.openxmlformats.org/officeDocument/2006/relationships/image"/><Relationship Id="rId13" Target="../media/image2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10.png" Type="http://schemas.openxmlformats.org/officeDocument/2006/relationships/image"/><Relationship Id="rId15" Target="../media/image11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3.jpe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.png" Type="http://schemas.openxmlformats.org/officeDocument/2006/relationships/image"/><Relationship Id="rId14" Target="../media/image2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4.jpe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.png" Type="http://schemas.openxmlformats.org/officeDocument/2006/relationships/image"/><Relationship Id="rId14" Target="../media/image2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25.png" Type="http://schemas.openxmlformats.org/officeDocument/2006/relationships/image"/><Relationship Id="rId18" Target="../media/image26.png" Type="http://schemas.openxmlformats.org/officeDocument/2006/relationships/image"/><Relationship Id="rId19" Target="../media/image27.png" Type="http://schemas.openxmlformats.org/officeDocument/2006/relationships/image"/><Relationship Id="rId2" Target="../media/image4.png" Type="http://schemas.openxmlformats.org/officeDocument/2006/relationships/image"/><Relationship Id="rId20" Target="../media/image28.png" Type="http://schemas.openxmlformats.org/officeDocument/2006/relationships/image"/><Relationship Id="rId21" Target="../media/image29.png" Type="http://schemas.openxmlformats.org/officeDocument/2006/relationships/image"/><Relationship Id="rId22" Target="../media/image30.png" Type="http://schemas.openxmlformats.org/officeDocument/2006/relationships/image"/><Relationship Id="rId3" Target="../media/image5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4.jpe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4.jpe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.png" Type="http://schemas.openxmlformats.org/officeDocument/2006/relationships/image"/><Relationship Id="rId13" Target="../media/image2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77190" y="9059416"/>
            <a:ext cx="2788184" cy="2788184"/>
          </a:xfrm>
          <a:custGeom>
            <a:avLst/>
            <a:gdLst/>
            <a:ahLst/>
            <a:cxnLst/>
            <a:rect r="r" b="b" t="t" l="l"/>
            <a:pathLst>
              <a:path h="2788184" w="2788184">
                <a:moveTo>
                  <a:pt x="0" y="0"/>
                </a:moveTo>
                <a:lnTo>
                  <a:pt x="2788184" y="0"/>
                </a:lnTo>
                <a:lnTo>
                  <a:pt x="2788184" y="2788184"/>
                </a:lnTo>
                <a:lnTo>
                  <a:pt x="0" y="2788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05187" y="5143500"/>
            <a:ext cx="2788184" cy="2788184"/>
          </a:xfrm>
          <a:custGeom>
            <a:avLst/>
            <a:gdLst/>
            <a:ahLst/>
            <a:cxnLst/>
            <a:rect r="r" b="b" t="t" l="l"/>
            <a:pathLst>
              <a:path h="2788184" w="2788184">
                <a:moveTo>
                  <a:pt x="0" y="0"/>
                </a:moveTo>
                <a:lnTo>
                  <a:pt x="2788184" y="0"/>
                </a:lnTo>
                <a:lnTo>
                  <a:pt x="2788184" y="2788184"/>
                </a:lnTo>
                <a:lnTo>
                  <a:pt x="0" y="2788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4277" y="1121961"/>
            <a:ext cx="16239446" cy="8043078"/>
            <a:chOff x="0" y="0"/>
            <a:chExt cx="21652595" cy="1072410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alphaModFix amt="70000"/>
            </a:blip>
            <a:srcRect l="0" t="13480" r="0" b="13480"/>
            <a:stretch>
              <a:fillRect/>
            </a:stretch>
          </p:blipFill>
          <p:spPr>
            <a:xfrm flipH="false" flipV="false">
              <a:off x="0" y="0"/>
              <a:ext cx="21652595" cy="10724104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-206946" y="7581900"/>
            <a:ext cx="3788469" cy="2955031"/>
          </a:xfrm>
          <a:custGeom>
            <a:avLst/>
            <a:gdLst/>
            <a:ahLst/>
            <a:cxnLst/>
            <a:rect r="r" b="b" t="t" l="l"/>
            <a:pathLst>
              <a:path h="2955031" w="3788469">
                <a:moveTo>
                  <a:pt x="0" y="0"/>
                </a:moveTo>
                <a:lnTo>
                  <a:pt x="3788469" y="0"/>
                </a:lnTo>
                <a:lnTo>
                  <a:pt x="3788469" y="2955031"/>
                </a:lnTo>
                <a:lnTo>
                  <a:pt x="0" y="29550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05504" r="-5989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99499" y="-111724"/>
            <a:ext cx="2699780" cy="2622200"/>
          </a:xfrm>
          <a:custGeom>
            <a:avLst/>
            <a:gdLst/>
            <a:ahLst/>
            <a:cxnLst/>
            <a:rect r="r" b="b" t="t" l="l"/>
            <a:pathLst>
              <a:path h="2622200" w="2699780">
                <a:moveTo>
                  <a:pt x="0" y="0"/>
                </a:moveTo>
                <a:lnTo>
                  <a:pt x="2699780" y="0"/>
                </a:lnTo>
                <a:lnTo>
                  <a:pt x="2699780" y="2622200"/>
                </a:lnTo>
                <a:lnTo>
                  <a:pt x="0" y="262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24371" t="0" r="0" b="-13158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5740823" y="7451474"/>
            <a:ext cx="3300281" cy="4919118"/>
          </a:xfrm>
          <a:custGeom>
            <a:avLst/>
            <a:gdLst/>
            <a:ahLst/>
            <a:cxnLst/>
            <a:rect r="r" b="b" t="t" l="l"/>
            <a:pathLst>
              <a:path h="4919118" w="3300281">
                <a:moveTo>
                  <a:pt x="0" y="0"/>
                </a:moveTo>
                <a:lnTo>
                  <a:pt x="3300281" y="0"/>
                </a:lnTo>
                <a:lnTo>
                  <a:pt x="3300281" y="4919118"/>
                </a:lnTo>
                <a:lnTo>
                  <a:pt x="0" y="49191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82246" y="1330635"/>
            <a:ext cx="1107406" cy="854087"/>
          </a:xfrm>
          <a:custGeom>
            <a:avLst/>
            <a:gdLst/>
            <a:ahLst/>
            <a:cxnLst/>
            <a:rect r="r" b="b" t="t" l="l"/>
            <a:pathLst>
              <a:path h="854087" w="1107406">
                <a:moveTo>
                  <a:pt x="0" y="0"/>
                </a:moveTo>
                <a:lnTo>
                  <a:pt x="1107406" y="0"/>
                </a:lnTo>
                <a:lnTo>
                  <a:pt x="1107406" y="854086"/>
                </a:lnTo>
                <a:lnTo>
                  <a:pt x="0" y="8540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7480" y="834596"/>
            <a:ext cx="3843773" cy="1350125"/>
          </a:xfrm>
          <a:custGeom>
            <a:avLst/>
            <a:gdLst/>
            <a:ahLst/>
            <a:cxnLst/>
            <a:rect r="r" b="b" t="t" l="l"/>
            <a:pathLst>
              <a:path h="1350125" w="3843773">
                <a:moveTo>
                  <a:pt x="0" y="0"/>
                </a:moveTo>
                <a:lnTo>
                  <a:pt x="3843773" y="0"/>
                </a:lnTo>
                <a:lnTo>
                  <a:pt x="3843773" y="1350125"/>
                </a:lnTo>
                <a:lnTo>
                  <a:pt x="0" y="13501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rot="-20546">
            <a:off x="2285087" y="6850235"/>
            <a:ext cx="318739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3006857" y="9719613"/>
            <a:ext cx="7315200" cy="1134774"/>
          </a:xfrm>
          <a:custGeom>
            <a:avLst/>
            <a:gdLst/>
            <a:ahLst/>
            <a:cxnLst/>
            <a:rect r="r" b="b" t="t" l="l"/>
            <a:pathLst>
              <a:path h="1134774" w="7315200">
                <a:moveTo>
                  <a:pt x="0" y="0"/>
                </a:moveTo>
                <a:lnTo>
                  <a:pt x="7315200" y="0"/>
                </a:lnTo>
                <a:lnTo>
                  <a:pt x="7315200" y="1134774"/>
                </a:lnTo>
                <a:lnTo>
                  <a:pt x="0" y="11347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-10628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071875" y="3123595"/>
            <a:ext cx="3097897" cy="642814"/>
          </a:xfrm>
          <a:custGeom>
            <a:avLst/>
            <a:gdLst/>
            <a:ahLst/>
            <a:cxnLst/>
            <a:rect r="r" b="b" t="t" l="l"/>
            <a:pathLst>
              <a:path h="642814" w="3097897">
                <a:moveTo>
                  <a:pt x="0" y="0"/>
                </a:moveTo>
                <a:lnTo>
                  <a:pt x="3097897" y="0"/>
                </a:lnTo>
                <a:lnTo>
                  <a:pt x="3097897" y="642814"/>
                </a:lnTo>
                <a:lnTo>
                  <a:pt x="0" y="6428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28181" y="4804634"/>
            <a:ext cx="15821208" cy="2190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4"/>
              </a:lnSpc>
            </a:pPr>
            <a:r>
              <a:rPr lang="en-US" sz="5800">
                <a:solidFill>
                  <a:srgbClr val="F3F6FA"/>
                </a:solidFill>
                <a:latin typeface="Neue Machina Bold"/>
              </a:rPr>
              <a:t>Système pour l'amélioration de l'assurance à responsabilité civile de la TFL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85115" y="7062470"/>
            <a:ext cx="6884656" cy="519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559">
                <a:solidFill>
                  <a:srgbClr val="F3F6FA"/>
                </a:solidFill>
                <a:latin typeface="Telegraf"/>
              </a:rPr>
              <a:t>Présentation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201458" y="1235385"/>
            <a:ext cx="2847931" cy="519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3F6FA"/>
                </a:solidFill>
                <a:latin typeface="Telegraf Bold"/>
              </a:rPr>
              <a:t>FINTECH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262772" y="-172770"/>
            <a:ext cx="9918171" cy="10709701"/>
          </a:xfrm>
          <a:prstGeom prst="rect">
            <a:avLst/>
          </a:prstGeom>
          <a:solidFill>
            <a:srgbClr val="AFC1D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206946" y="7581900"/>
            <a:ext cx="3788469" cy="2955031"/>
          </a:xfrm>
          <a:custGeom>
            <a:avLst/>
            <a:gdLst/>
            <a:ahLst/>
            <a:cxnLst/>
            <a:rect r="r" b="b" t="t" l="l"/>
            <a:pathLst>
              <a:path h="2955031" w="3788469">
                <a:moveTo>
                  <a:pt x="0" y="0"/>
                </a:moveTo>
                <a:lnTo>
                  <a:pt x="3788469" y="0"/>
                </a:lnTo>
                <a:lnTo>
                  <a:pt x="3788469" y="2955031"/>
                </a:lnTo>
                <a:lnTo>
                  <a:pt x="0" y="2955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5504" r="-5989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99499" y="-111724"/>
            <a:ext cx="2699780" cy="2622200"/>
          </a:xfrm>
          <a:custGeom>
            <a:avLst/>
            <a:gdLst/>
            <a:ahLst/>
            <a:cxnLst/>
            <a:rect r="r" b="b" t="t" l="l"/>
            <a:pathLst>
              <a:path h="2622200" w="2699780">
                <a:moveTo>
                  <a:pt x="0" y="0"/>
                </a:moveTo>
                <a:lnTo>
                  <a:pt x="2699780" y="0"/>
                </a:lnTo>
                <a:lnTo>
                  <a:pt x="2699780" y="2622200"/>
                </a:lnTo>
                <a:lnTo>
                  <a:pt x="0" y="262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4371" t="0" r="0" b="-13158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6637860" y="7588684"/>
            <a:ext cx="3300281" cy="4919118"/>
          </a:xfrm>
          <a:custGeom>
            <a:avLst/>
            <a:gdLst/>
            <a:ahLst/>
            <a:cxnLst/>
            <a:rect r="r" b="b" t="t" l="l"/>
            <a:pathLst>
              <a:path h="4919118" w="3300281">
                <a:moveTo>
                  <a:pt x="0" y="0"/>
                </a:moveTo>
                <a:lnTo>
                  <a:pt x="3300280" y="0"/>
                </a:lnTo>
                <a:lnTo>
                  <a:pt x="3300280" y="4919118"/>
                </a:lnTo>
                <a:lnTo>
                  <a:pt x="0" y="49191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-1650140" y="-2218187"/>
            <a:ext cx="3300281" cy="4919118"/>
          </a:xfrm>
          <a:custGeom>
            <a:avLst/>
            <a:gdLst/>
            <a:ahLst/>
            <a:cxnLst/>
            <a:rect r="r" b="b" t="t" l="l"/>
            <a:pathLst>
              <a:path h="4919118" w="3300281">
                <a:moveTo>
                  <a:pt x="0" y="0"/>
                </a:moveTo>
                <a:lnTo>
                  <a:pt x="3300280" y="0"/>
                </a:lnTo>
                <a:lnTo>
                  <a:pt x="3300280" y="4919117"/>
                </a:lnTo>
                <a:lnTo>
                  <a:pt x="0" y="49191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5143500"/>
            <a:ext cx="2788184" cy="2788184"/>
          </a:xfrm>
          <a:custGeom>
            <a:avLst/>
            <a:gdLst/>
            <a:ahLst/>
            <a:cxnLst/>
            <a:rect r="r" b="b" t="t" l="l"/>
            <a:pathLst>
              <a:path h="2788184" w="2788184">
                <a:moveTo>
                  <a:pt x="0" y="0"/>
                </a:moveTo>
                <a:lnTo>
                  <a:pt x="2788184" y="0"/>
                </a:lnTo>
                <a:lnTo>
                  <a:pt x="2788184" y="2788184"/>
                </a:lnTo>
                <a:lnTo>
                  <a:pt x="0" y="27881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2510476"/>
            <a:ext cx="6727305" cy="5421209"/>
            <a:chOff x="0" y="0"/>
            <a:chExt cx="8969740" cy="7228278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10"/>
            <a:srcRect l="17425" t="0" r="17425" b="0"/>
            <a:stretch>
              <a:fillRect/>
            </a:stretch>
          </p:blipFill>
          <p:spPr>
            <a:xfrm flipH="false" flipV="false">
              <a:off x="0" y="0"/>
              <a:ext cx="8969740" cy="7228278"/>
            </a:xfrm>
            <a:prstGeom prst="rect">
              <a:avLst/>
            </a:prstGeom>
          </p:spPr>
        </p:pic>
      </p:grpSp>
      <p:sp>
        <p:nvSpPr>
          <p:cNvPr name="Freeform 10" id="10"/>
          <p:cNvSpPr/>
          <p:nvPr/>
        </p:nvSpPr>
        <p:spPr>
          <a:xfrm flipH="false" flipV="false" rot="0">
            <a:off x="4658109" y="7581900"/>
            <a:ext cx="3097897" cy="642814"/>
          </a:xfrm>
          <a:custGeom>
            <a:avLst/>
            <a:gdLst/>
            <a:ahLst/>
            <a:cxnLst/>
            <a:rect r="r" b="b" t="t" l="l"/>
            <a:pathLst>
              <a:path h="642814" w="3097897">
                <a:moveTo>
                  <a:pt x="0" y="0"/>
                </a:moveTo>
                <a:lnTo>
                  <a:pt x="3097896" y="0"/>
                </a:lnTo>
                <a:lnTo>
                  <a:pt x="3097896" y="642814"/>
                </a:lnTo>
                <a:lnTo>
                  <a:pt x="0" y="6428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34598" y="2101825"/>
            <a:ext cx="3843773" cy="1350125"/>
          </a:xfrm>
          <a:custGeom>
            <a:avLst/>
            <a:gdLst/>
            <a:ahLst/>
            <a:cxnLst/>
            <a:rect r="r" b="b" t="t" l="l"/>
            <a:pathLst>
              <a:path h="1350125" w="3843773">
                <a:moveTo>
                  <a:pt x="0" y="0"/>
                </a:moveTo>
                <a:lnTo>
                  <a:pt x="3843774" y="0"/>
                </a:lnTo>
                <a:lnTo>
                  <a:pt x="3843774" y="1350126"/>
                </a:lnTo>
                <a:lnTo>
                  <a:pt x="0" y="13501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040105"/>
            <a:ext cx="6727305" cy="106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840"/>
              </a:lnSpc>
            </a:pPr>
            <a:r>
              <a:rPr lang="en-US" sz="8000">
                <a:solidFill>
                  <a:srgbClr val="0B1320"/>
                </a:solidFill>
                <a:latin typeface="Neue Machina Ultra-Bold"/>
              </a:rPr>
              <a:t>CHIFFRAGE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292713"/>
            <a:ext cx="7787772" cy="480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F3F6FA"/>
                </a:solidFill>
                <a:latin typeface="Neue Machina Ultra-Bold"/>
              </a:rPr>
              <a:t>PHASE DE D'INITIALISATION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993951"/>
            <a:ext cx="7787772" cy="561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3F6FA"/>
                </a:solidFill>
                <a:latin typeface="Telegraf"/>
              </a:rPr>
              <a:t>Coût estimé de la phase :</a:t>
            </a:r>
            <a:r>
              <a:rPr lang="en-US" sz="3000">
                <a:solidFill>
                  <a:srgbClr val="F3F6FA"/>
                </a:solidFill>
                <a:latin typeface="Telegraf Bold"/>
              </a:rPr>
              <a:t> 2250 euros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2767363"/>
            <a:ext cx="7787772" cy="480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F3F6FA"/>
                </a:solidFill>
                <a:latin typeface="Neue Machina Ultra-Bold"/>
              </a:rPr>
              <a:t>PHASE DE LANÇEMENT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3468600"/>
            <a:ext cx="7787772" cy="561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3F6FA"/>
                </a:solidFill>
                <a:latin typeface="Telegraf"/>
              </a:rPr>
              <a:t>Coût estimé de la phase : </a:t>
            </a:r>
            <a:r>
              <a:rPr lang="en-US" sz="3000">
                <a:solidFill>
                  <a:srgbClr val="F3F6FA"/>
                </a:solidFill>
                <a:latin typeface="Telegraf Bold"/>
              </a:rPr>
              <a:t>1500 euros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5242013"/>
            <a:ext cx="7787772" cy="480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F3F6FA"/>
                </a:solidFill>
                <a:latin typeface="Neue Machina Ultra-Bold"/>
              </a:rPr>
              <a:t>PHASE DE CONCEPTION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5943250"/>
            <a:ext cx="7787772" cy="556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3F6FA"/>
                </a:solidFill>
                <a:latin typeface="Telegraf"/>
              </a:rPr>
              <a:t>Coût estimé de la phase : 3045 euros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7716662"/>
            <a:ext cx="7787772" cy="480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F3F6FA"/>
                </a:solidFill>
                <a:latin typeface="Neue Machina Ultra-Bold"/>
              </a:rPr>
              <a:t>PHASE DE DÉVELOPPEMENT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44000" y="8417899"/>
            <a:ext cx="8593383" cy="561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3F6FA"/>
                </a:solidFill>
                <a:latin typeface="Telegraf"/>
              </a:rPr>
              <a:t>Coût estimé de la phase : </a:t>
            </a:r>
            <a:r>
              <a:rPr lang="en-US" sz="3000">
                <a:solidFill>
                  <a:srgbClr val="F3F6FA"/>
                </a:solidFill>
                <a:latin typeface="Telegraf Bold"/>
              </a:rPr>
              <a:t>4484576.79 euros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262772" y="-172770"/>
            <a:ext cx="9918171" cy="10709701"/>
          </a:xfrm>
          <a:prstGeom prst="rect">
            <a:avLst/>
          </a:prstGeom>
          <a:solidFill>
            <a:srgbClr val="AFC1D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206946" y="7581900"/>
            <a:ext cx="3788469" cy="2955031"/>
          </a:xfrm>
          <a:custGeom>
            <a:avLst/>
            <a:gdLst/>
            <a:ahLst/>
            <a:cxnLst/>
            <a:rect r="r" b="b" t="t" l="l"/>
            <a:pathLst>
              <a:path h="2955031" w="3788469">
                <a:moveTo>
                  <a:pt x="0" y="0"/>
                </a:moveTo>
                <a:lnTo>
                  <a:pt x="3788469" y="0"/>
                </a:lnTo>
                <a:lnTo>
                  <a:pt x="3788469" y="2955031"/>
                </a:lnTo>
                <a:lnTo>
                  <a:pt x="0" y="2955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5504" r="-5989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99499" y="-111724"/>
            <a:ext cx="2699780" cy="2622200"/>
          </a:xfrm>
          <a:custGeom>
            <a:avLst/>
            <a:gdLst/>
            <a:ahLst/>
            <a:cxnLst/>
            <a:rect r="r" b="b" t="t" l="l"/>
            <a:pathLst>
              <a:path h="2622200" w="2699780">
                <a:moveTo>
                  <a:pt x="0" y="0"/>
                </a:moveTo>
                <a:lnTo>
                  <a:pt x="2699780" y="0"/>
                </a:lnTo>
                <a:lnTo>
                  <a:pt x="2699780" y="2622200"/>
                </a:lnTo>
                <a:lnTo>
                  <a:pt x="0" y="262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4371" t="0" r="0" b="-13158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6637860" y="7588684"/>
            <a:ext cx="3300281" cy="4919118"/>
          </a:xfrm>
          <a:custGeom>
            <a:avLst/>
            <a:gdLst/>
            <a:ahLst/>
            <a:cxnLst/>
            <a:rect r="r" b="b" t="t" l="l"/>
            <a:pathLst>
              <a:path h="4919118" w="3300281">
                <a:moveTo>
                  <a:pt x="0" y="0"/>
                </a:moveTo>
                <a:lnTo>
                  <a:pt x="3300280" y="0"/>
                </a:lnTo>
                <a:lnTo>
                  <a:pt x="3300280" y="4919118"/>
                </a:lnTo>
                <a:lnTo>
                  <a:pt x="0" y="49191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-1650140" y="-2218187"/>
            <a:ext cx="3300281" cy="4919118"/>
          </a:xfrm>
          <a:custGeom>
            <a:avLst/>
            <a:gdLst/>
            <a:ahLst/>
            <a:cxnLst/>
            <a:rect r="r" b="b" t="t" l="l"/>
            <a:pathLst>
              <a:path h="4919118" w="3300281">
                <a:moveTo>
                  <a:pt x="0" y="0"/>
                </a:moveTo>
                <a:lnTo>
                  <a:pt x="3300280" y="0"/>
                </a:lnTo>
                <a:lnTo>
                  <a:pt x="3300280" y="4919117"/>
                </a:lnTo>
                <a:lnTo>
                  <a:pt x="0" y="49191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5143500"/>
            <a:ext cx="2788184" cy="2788184"/>
          </a:xfrm>
          <a:custGeom>
            <a:avLst/>
            <a:gdLst/>
            <a:ahLst/>
            <a:cxnLst/>
            <a:rect r="r" b="b" t="t" l="l"/>
            <a:pathLst>
              <a:path h="2788184" w="2788184">
                <a:moveTo>
                  <a:pt x="0" y="0"/>
                </a:moveTo>
                <a:lnTo>
                  <a:pt x="2788184" y="0"/>
                </a:lnTo>
                <a:lnTo>
                  <a:pt x="2788184" y="2788184"/>
                </a:lnTo>
                <a:lnTo>
                  <a:pt x="0" y="27881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2510476"/>
            <a:ext cx="6727305" cy="5421209"/>
            <a:chOff x="0" y="0"/>
            <a:chExt cx="8969740" cy="7228278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10"/>
            <a:srcRect l="17425" t="0" r="17425" b="0"/>
            <a:stretch>
              <a:fillRect/>
            </a:stretch>
          </p:blipFill>
          <p:spPr>
            <a:xfrm flipH="false" flipV="false">
              <a:off x="0" y="0"/>
              <a:ext cx="8969740" cy="7228278"/>
            </a:xfrm>
            <a:prstGeom prst="rect">
              <a:avLst/>
            </a:prstGeom>
          </p:spPr>
        </p:pic>
      </p:grpSp>
      <p:sp>
        <p:nvSpPr>
          <p:cNvPr name="Freeform 10" id="10"/>
          <p:cNvSpPr/>
          <p:nvPr/>
        </p:nvSpPr>
        <p:spPr>
          <a:xfrm flipH="false" flipV="false" rot="0">
            <a:off x="4658109" y="7581900"/>
            <a:ext cx="3097897" cy="642814"/>
          </a:xfrm>
          <a:custGeom>
            <a:avLst/>
            <a:gdLst/>
            <a:ahLst/>
            <a:cxnLst/>
            <a:rect r="r" b="b" t="t" l="l"/>
            <a:pathLst>
              <a:path h="642814" w="3097897">
                <a:moveTo>
                  <a:pt x="0" y="0"/>
                </a:moveTo>
                <a:lnTo>
                  <a:pt x="3097896" y="0"/>
                </a:lnTo>
                <a:lnTo>
                  <a:pt x="3097896" y="642814"/>
                </a:lnTo>
                <a:lnTo>
                  <a:pt x="0" y="6428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34598" y="2101825"/>
            <a:ext cx="3843773" cy="1350125"/>
          </a:xfrm>
          <a:custGeom>
            <a:avLst/>
            <a:gdLst/>
            <a:ahLst/>
            <a:cxnLst/>
            <a:rect r="r" b="b" t="t" l="l"/>
            <a:pathLst>
              <a:path h="1350125" w="3843773">
                <a:moveTo>
                  <a:pt x="0" y="0"/>
                </a:moveTo>
                <a:lnTo>
                  <a:pt x="3843774" y="0"/>
                </a:lnTo>
                <a:lnTo>
                  <a:pt x="3843774" y="1350126"/>
                </a:lnTo>
                <a:lnTo>
                  <a:pt x="0" y="13501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040105"/>
            <a:ext cx="6727305" cy="106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840"/>
              </a:lnSpc>
            </a:pPr>
            <a:r>
              <a:rPr lang="en-US" sz="8000">
                <a:solidFill>
                  <a:srgbClr val="0B1320"/>
                </a:solidFill>
                <a:latin typeface="Neue Machina Ultra-Bold"/>
              </a:rPr>
              <a:t>CHIFFRAGE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292713"/>
            <a:ext cx="7787772" cy="480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F3F6FA"/>
                </a:solidFill>
                <a:latin typeface="Neue Machina Ultra-Bold"/>
              </a:rPr>
              <a:t>PHASE DE D'EXPLOITATION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993951"/>
            <a:ext cx="7787772" cy="561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3F6FA"/>
                </a:solidFill>
                <a:latin typeface="Telegraf"/>
              </a:rPr>
              <a:t>Coût estimé de la phase : 4845</a:t>
            </a:r>
            <a:r>
              <a:rPr lang="en-US" sz="3000">
                <a:solidFill>
                  <a:srgbClr val="F3F6FA"/>
                </a:solidFill>
                <a:latin typeface="Telegraf Bold"/>
              </a:rPr>
              <a:t> euros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24536" y="2092300"/>
            <a:ext cx="7787772" cy="480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F3F6FA"/>
                </a:solidFill>
                <a:latin typeface="Neue Machina Ultra-Bold"/>
              </a:rPr>
              <a:t>TOTAL SANS MARGE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24536" y="2793538"/>
            <a:ext cx="7787772" cy="561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3F6FA"/>
                </a:solidFill>
                <a:latin typeface="Telegraf Bold"/>
              </a:rPr>
              <a:t>4 496 216.79 Euros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4117276"/>
            <a:ext cx="8924713" cy="480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F3F6FA"/>
                </a:solidFill>
                <a:latin typeface="Neue Machina Ultra-Bold"/>
              </a:rPr>
              <a:t>TOTAL À FACTURER AVEC MARGE 30%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4818513"/>
            <a:ext cx="7787772" cy="561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3F6FA"/>
                </a:solidFill>
                <a:latin typeface="Telegraf Bold"/>
              </a:rPr>
              <a:t>5 845 081,83 Euros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2743200"/>
            <a:ext cx="18288000" cy="4230429"/>
          </a:xfrm>
          <a:prstGeom prst="rect">
            <a:avLst/>
          </a:prstGeom>
          <a:solidFill>
            <a:srgbClr val="AFC1D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-233021"/>
            <a:ext cx="18419657" cy="3486178"/>
            <a:chOff x="0" y="0"/>
            <a:chExt cx="24559543" cy="464823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34737" r="0" b="36881"/>
            <a:stretch>
              <a:fillRect/>
            </a:stretch>
          </p:blipFill>
          <p:spPr>
            <a:xfrm flipH="false" flipV="false">
              <a:off x="0" y="0"/>
              <a:ext cx="24559543" cy="4648237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7595052" y="6652222"/>
            <a:ext cx="3097897" cy="642814"/>
          </a:xfrm>
          <a:custGeom>
            <a:avLst/>
            <a:gdLst/>
            <a:ahLst/>
            <a:cxnLst/>
            <a:rect r="r" b="b" t="t" l="l"/>
            <a:pathLst>
              <a:path h="642814" w="3097897">
                <a:moveTo>
                  <a:pt x="0" y="0"/>
                </a:moveTo>
                <a:lnTo>
                  <a:pt x="3097896" y="0"/>
                </a:lnTo>
                <a:lnTo>
                  <a:pt x="3097896" y="642813"/>
                </a:lnTo>
                <a:lnTo>
                  <a:pt x="0" y="642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22113" y="-540221"/>
            <a:ext cx="3843773" cy="1350125"/>
          </a:xfrm>
          <a:custGeom>
            <a:avLst/>
            <a:gdLst/>
            <a:ahLst/>
            <a:cxnLst/>
            <a:rect r="r" b="b" t="t" l="l"/>
            <a:pathLst>
              <a:path h="1350125" w="3843773">
                <a:moveTo>
                  <a:pt x="0" y="0"/>
                </a:moveTo>
                <a:lnTo>
                  <a:pt x="3843774" y="0"/>
                </a:lnTo>
                <a:lnTo>
                  <a:pt x="3843774" y="1350125"/>
                </a:lnTo>
                <a:lnTo>
                  <a:pt x="0" y="1350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6946" y="7581900"/>
            <a:ext cx="3788469" cy="2955031"/>
          </a:xfrm>
          <a:custGeom>
            <a:avLst/>
            <a:gdLst/>
            <a:ahLst/>
            <a:cxnLst/>
            <a:rect r="r" b="b" t="t" l="l"/>
            <a:pathLst>
              <a:path h="2955031" w="3788469">
                <a:moveTo>
                  <a:pt x="0" y="0"/>
                </a:moveTo>
                <a:lnTo>
                  <a:pt x="3788469" y="0"/>
                </a:lnTo>
                <a:lnTo>
                  <a:pt x="3788469" y="2955031"/>
                </a:lnTo>
                <a:lnTo>
                  <a:pt x="0" y="2955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05504" r="-5989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99499" y="-111724"/>
            <a:ext cx="2699780" cy="2622200"/>
          </a:xfrm>
          <a:custGeom>
            <a:avLst/>
            <a:gdLst/>
            <a:ahLst/>
            <a:cxnLst/>
            <a:rect r="r" b="b" t="t" l="l"/>
            <a:pathLst>
              <a:path h="2622200" w="2699780">
                <a:moveTo>
                  <a:pt x="0" y="0"/>
                </a:moveTo>
                <a:lnTo>
                  <a:pt x="2699780" y="0"/>
                </a:lnTo>
                <a:lnTo>
                  <a:pt x="2699780" y="2622200"/>
                </a:lnTo>
                <a:lnTo>
                  <a:pt x="0" y="26222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24371" t="0" r="0" b="-13158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86400" y="9719613"/>
            <a:ext cx="7315200" cy="1134774"/>
          </a:xfrm>
          <a:custGeom>
            <a:avLst/>
            <a:gdLst/>
            <a:ahLst/>
            <a:cxnLst/>
            <a:rect r="r" b="b" t="t" l="l"/>
            <a:pathLst>
              <a:path h="1134774" w="7315200">
                <a:moveTo>
                  <a:pt x="0" y="0"/>
                </a:moveTo>
                <a:lnTo>
                  <a:pt x="7315200" y="0"/>
                </a:lnTo>
                <a:lnTo>
                  <a:pt x="7315200" y="1134774"/>
                </a:lnTo>
                <a:lnTo>
                  <a:pt x="0" y="11347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-10628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394092" y="-1259251"/>
            <a:ext cx="2788184" cy="2788184"/>
          </a:xfrm>
          <a:custGeom>
            <a:avLst/>
            <a:gdLst/>
            <a:ahLst/>
            <a:cxnLst/>
            <a:rect r="r" b="b" t="t" l="l"/>
            <a:pathLst>
              <a:path h="2788184" w="2788184">
                <a:moveTo>
                  <a:pt x="0" y="0"/>
                </a:moveTo>
                <a:lnTo>
                  <a:pt x="2788184" y="0"/>
                </a:lnTo>
                <a:lnTo>
                  <a:pt x="2788184" y="2788184"/>
                </a:lnTo>
                <a:lnTo>
                  <a:pt x="0" y="27881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16637860" y="7588684"/>
            <a:ext cx="3300281" cy="4919118"/>
          </a:xfrm>
          <a:custGeom>
            <a:avLst/>
            <a:gdLst/>
            <a:ahLst/>
            <a:cxnLst/>
            <a:rect r="r" b="b" t="t" l="l"/>
            <a:pathLst>
              <a:path h="4919118" w="3300281">
                <a:moveTo>
                  <a:pt x="0" y="0"/>
                </a:moveTo>
                <a:lnTo>
                  <a:pt x="3300280" y="0"/>
                </a:lnTo>
                <a:lnTo>
                  <a:pt x="3300280" y="4919118"/>
                </a:lnTo>
                <a:lnTo>
                  <a:pt x="0" y="491911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020601" y="5402095"/>
            <a:ext cx="12246798" cy="556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B1320"/>
                </a:solidFill>
                <a:latin typeface="Telegraf"/>
              </a:rPr>
              <a:t>Retrouvons la preuve de faisabilité de notre solution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20601" y="4485523"/>
            <a:ext cx="12246798" cy="602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B1320"/>
                </a:solidFill>
                <a:latin typeface="Neue Machina Ultra-Bold"/>
              </a:rPr>
              <a:t>POC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87289" y="486744"/>
            <a:ext cx="4701806" cy="1083913"/>
          </a:xfrm>
          <a:prstGeom prst="rect">
            <a:avLst/>
          </a:prstGeom>
          <a:solidFill>
            <a:srgbClr val="AFC1D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3263717" y="1409953"/>
            <a:ext cx="1548948" cy="321407"/>
          </a:xfrm>
          <a:custGeom>
            <a:avLst/>
            <a:gdLst/>
            <a:ahLst/>
            <a:cxnLst/>
            <a:rect r="r" b="b" t="t" l="l"/>
            <a:pathLst>
              <a:path h="321407" w="1548948">
                <a:moveTo>
                  <a:pt x="0" y="0"/>
                </a:moveTo>
                <a:lnTo>
                  <a:pt x="1548949" y="0"/>
                </a:lnTo>
                <a:lnTo>
                  <a:pt x="1548949" y="321407"/>
                </a:lnTo>
                <a:lnTo>
                  <a:pt x="0" y="321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22113" y="-540221"/>
            <a:ext cx="3843773" cy="1350125"/>
          </a:xfrm>
          <a:custGeom>
            <a:avLst/>
            <a:gdLst/>
            <a:ahLst/>
            <a:cxnLst/>
            <a:rect r="r" b="b" t="t" l="l"/>
            <a:pathLst>
              <a:path h="1350125" w="3843773">
                <a:moveTo>
                  <a:pt x="0" y="0"/>
                </a:moveTo>
                <a:lnTo>
                  <a:pt x="3843774" y="0"/>
                </a:lnTo>
                <a:lnTo>
                  <a:pt x="3843774" y="1350125"/>
                </a:lnTo>
                <a:lnTo>
                  <a:pt x="0" y="13501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79436" y="3112346"/>
            <a:ext cx="8903369" cy="5285757"/>
            <a:chOff x="0" y="0"/>
            <a:chExt cx="2344920" cy="13921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44920" cy="1392133"/>
            </a:xfrm>
            <a:custGeom>
              <a:avLst/>
              <a:gdLst/>
              <a:ahLst/>
              <a:cxnLst/>
              <a:rect r="r" b="b" t="t" l="l"/>
              <a:pathLst>
                <a:path h="1392133" w="2344920">
                  <a:moveTo>
                    <a:pt x="44347" y="0"/>
                  </a:moveTo>
                  <a:lnTo>
                    <a:pt x="2300573" y="0"/>
                  </a:lnTo>
                  <a:cubicBezTo>
                    <a:pt x="2312335" y="0"/>
                    <a:pt x="2323615" y="4672"/>
                    <a:pt x="2331931" y="12989"/>
                  </a:cubicBezTo>
                  <a:cubicBezTo>
                    <a:pt x="2340248" y="21306"/>
                    <a:pt x="2344920" y="32585"/>
                    <a:pt x="2344920" y="44347"/>
                  </a:cubicBezTo>
                  <a:lnTo>
                    <a:pt x="2344920" y="1347786"/>
                  </a:lnTo>
                  <a:cubicBezTo>
                    <a:pt x="2344920" y="1372279"/>
                    <a:pt x="2325066" y="1392133"/>
                    <a:pt x="2300573" y="1392133"/>
                  </a:cubicBezTo>
                  <a:lnTo>
                    <a:pt x="44347" y="1392133"/>
                  </a:lnTo>
                  <a:cubicBezTo>
                    <a:pt x="32585" y="1392133"/>
                    <a:pt x="21306" y="1387461"/>
                    <a:pt x="12989" y="1379145"/>
                  </a:cubicBezTo>
                  <a:cubicBezTo>
                    <a:pt x="4672" y="1370828"/>
                    <a:pt x="0" y="1359548"/>
                    <a:pt x="0" y="1347786"/>
                  </a:cubicBezTo>
                  <a:lnTo>
                    <a:pt x="0" y="44347"/>
                  </a:lnTo>
                  <a:cubicBezTo>
                    <a:pt x="0" y="32585"/>
                    <a:pt x="4672" y="21306"/>
                    <a:pt x="12989" y="12989"/>
                  </a:cubicBezTo>
                  <a:cubicBezTo>
                    <a:pt x="21306" y="4672"/>
                    <a:pt x="32585" y="0"/>
                    <a:pt x="443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C3F6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344920" cy="1449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59841" y="7606886"/>
            <a:ext cx="3788469" cy="2955031"/>
          </a:xfrm>
          <a:custGeom>
            <a:avLst/>
            <a:gdLst/>
            <a:ahLst/>
            <a:cxnLst/>
            <a:rect r="r" b="b" t="t" l="l"/>
            <a:pathLst>
              <a:path h="2955031" w="3788469">
                <a:moveTo>
                  <a:pt x="0" y="0"/>
                </a:moveTo>
                <a:lnTo>
                  <a:pt x="3788469" y="0"/>
                </a:lnTo>
                <a:lnTo>
                  <a:pt x="3788469" y="2955031"/>
                </a:lnTo>
                <a:lnTo>
                  <a:pt x="0" y="2955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05504" r="-5989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99499" y="-111724"/>
            <a:ext cx="2699780" cy="2622200"/>
          </a:xfrm>
          <a:custGeom>
            <a:avLst/>
            <a:gdLst/>
            <a:ahLst/>
            <a:cxnLst/>
            <a:rect r="r" b="b" t="t" l="l"/>
            <a:pathLst>
              <a:path h="2622200" w="2699780">
                <a:moveTo>
                  <a:pt x="0" y="0"/>
                </a:moveTo>
                <a:lnTo>
                  <a:pt x="2699780" y="0"/>
                </a:lnTo>
                <a:lnTo>
                  <a:pt x="2699780" y="2622200"/>
                </a:lnTo>
                <a:lnTo>
                  <a:pt x="0" y="262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24371" t="0" r="0" b="-13158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486400" y="9719613"/>
            <a:ext cx="7315200" cy="1134774"/>
          </a:xfrm>
          <a:custGeom>
            <a:avLst/>
            <a:gdLst/>
            <a:ahLst/>
            <a:cxnLst/>
            <a:rect r="r" b="b" t="t" l="l"/>
            <a:pathLst>
              <a:path h="1134774" w="7315200">
                <a:moveTo>
                  <a:pt x="0" y="0"/>
                </a:moveTo>
                <a:lnTo>
                  <a:pt x="7315200" y="0"/>
                </a:lnTo>
                <a:lnTo>
                  <a:pt x="7315200" y="1134774"/>
                </a:lnTo>
                <a:lnTo>
                  <a:pt x="0" y="11347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-10628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394092" y="-1259251"/>
            <a:ext cx="2788184" cy="2788184"/>
          </a:xfrm>
          <a:custGeom>
            <a:avLst/>
            <a:gdLst/>
            <a:ahLst/>
            <a:cxnLst/>
            <a:rect r="r" b="b" t="t" l="l"/>
            <a:pathLst>
              <a:path h="2788184" w="2788184">
                <a:moveTo>
                  <a:pt x="0" y="0"/>
                </a:moveTo>
                <a:lnTo>
                  <a:pt x="2788184" y="0"/>
                </a:lnTo>
                <a:lnTo>
                  <a:pt x="2788184" y="2788184"/>
                </a:lnTo>
                <a:lnTo>
                  <a:pt x="0" y="27881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6637860" y="7588684"/>
            <a:ext cx="3300281" cy="4919118"/>
          </a:xfrm>
          <a:custGeom>
            <a:avLst/>
            <a:gdLst/>
            <a:ahLst/>
            <a:cxnLst/>
            <a:rect r="r" b="b" t="t" l="l"/>
            <a:pathLst>
              <a:path h="4919118" w="3300281">
                <a:moveTo>
                  <a:pt x="0" y="0"/>
                </a:moveTo>
                <a:lnTo>
                  <a:pt x="3300280" y="0"/>
                </a:lnTo>
                <a:lnTo>
                  <a:pt x="3300280" y="4919118"/>
                </a:lnTo>
                <a:lnTo>
                  <a:pt x="0" y="49191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3922300" y="1993570"/>
            <a:ext cx="2510039" cy="771993"/>
            <a:chOff x="0" y="0"/>
            <a:chExt cx="1650032" cy="50748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50032" cy="507487"/>
            </a:xfrm>
            <a:custGeom>
              <a:avLst/>
              <a:gdLst/>
              <a:ahLst/>
              <a:cxnLst/>
              <a:rect r="r" b="b" t="t" l="l"/>
              <a:pathLst>
                <a:path h="507487" w="1650032">
                  <a:moveTo>
                    <a:pt x="157304" y="0"/>
                  </a:moveTo>
                  <a:lnTo>
                    <a:pt x="1492729" y="0"/>
                  </a:lnTo>
                  <a:cubicBezTo>
                    <a:pt x="1534448" y="0"/>
                    <a:pt x="1574459" y="16573"/>
                    <a:pt x="1603959" y="46073"/>
                  </a:cubicBezTo>
                  <a:cubicBezTo>
                    <a:pt x="1633459" y="75573"/>
                    <a:pt x="1650032" y="115584"/>
                    <a:pt x="1650032" y="157304"/>
                  </a:cubicBezTo>
                  <a:lnTo>
                    <a:pt x="1650032" y="350184"/>
                  </a:lnTo>
                  <a:cubicBezTo>
                    <a:pt x="1650032" y="437060"/>
                    <a:pt x="1579605" y="507487"/>
                    <a:pt x="1492729" y="507487"/>
                  </a:cubicBezTo>
                  <a:lnTo>
                    <a:pt x="157304" y="507487"/>
                  </a:lnTo>
                  <a:cubicBezTo>
                    <a:pt x="115584" y="507487"/>
                    <a:pt x="75573" y="490914"/>
                    <a:pt x="46073" y="461414"/>
                  </a:cubicBezTo>
                  <a:cubicBezTo>
                    <a:pt x="16573" y="431914"/>
                    <a:pt x="0" y="391903"/>
                    <a:pt x="0" y="350184"/>
                  </a:cubicBezTo>
                  <a:lnTo>
                    <a:pt x="0" y="157304"/>
                  </a:lnTo>
                  <a:cubicBezTo>
                    <a:pt x="0" y="115584"/>
                    <a:pt x="16573" y="75573"/>
                    <a:pt x="46073" y="46073"/>
                  </a:cubicBezTo>
                  <a:cubicBezTo>
                    <a:pt x="75573" y="16573"/>
                    <a:pt x="115584" y="0"/>
                    <a:pt x="157304" y="0"/>
                  </a:cubicBez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650032" cy="564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eue Machina Ultra-Bold"/>
                </a:rPr>
                <a:t>IOT Sensor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01473" y="5194194"/>
            <a:ext cx="2510039" cy="771993"/>
            <a:chOff x="0" y="0"/>
            <a:chExt cx="1650032" cy="50748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50032" cy="507487"/>
            </a:xfrm>
            <a:custGeom>
              <a:avLst/>
              <a:gdLst/>
              <a:ahLst/>
              <a:cxnLst/>
              <a:rect r="r" b="b" t="t" l="l"/>
              <a:pathLst>
                <a:path h="507487" w="1650032">
                  <a:moveTo>
                    <a:pt x="157304" y="0"/>
                  </a:moveTo>
                  <a:lnTo>
                    <a:pt x="1492729" y="0"/>
                  </a:lnTo>
                  <a:cubicBezTo>
                    <a:pt x="1534448" y="0"/>
                    <a:pt x="1574459" y="16573"/>
                    <a:pt x="1603959" y="46073"/>
                  </a:cubicBezTo>
                  <a:cubicBezTo>
                    <a:pt x="1633459" y="75573"/>
                    <a:pt x="1650032" y="115584"/>
                    <a:pt x="1650032" y="157304"/>
                  </a:cubicBezTo>
                  <a:lnTo>
                    <a:pt x="1650032" y="350184"/>
                  </a:lnTo>
                  <a:cubicBezTo>
                    <a:pt x="1650032" y="437060"/>
                    <a:pt x="1579605" y="507487"/>
                    <a:pt x="1492729" y="507487"/>
                  </a:cubicBezTo>
                  <a:lnTo>
                    <a:pt x="157304" y="507487"/>
                  </a:lnTo>
                  <a:cubicBezTo>
                    <a:pt x="115584" y="507487"/>
                    <a:pt x="75573" y="490914"/>
                    <a:pt x="46073" y="461414"/>
                  </a:cubicBezTo>
                  <a:cubicBezTo>
                    <a:pt x="16573" y="431914"/>
                    <a:pt x="0" y="391903"/>
                    <a:pt x="0" y="350184"/>
                  </a:cubicBezTo>
                  <a:lnTo>
                    <a:pt x="0" y="157304"/>
                  </a:lnTo>
                  <a:cubicBezTo>
                    <a:pt x="0" y="115584"/>
                    <a:pt x="16573" y="75573"/>
                    <a:pt x="46073" y="46073"/>
                  </a:cubicBezTo>
                  <a:cubicBezTo>
                    <a:pt x="75573" y="16573"/>
                    <a:pt x="115584" y="0"/>
                    <a:pt x="157304" y="0"/>
                  </a:cubicBez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650032" cy="564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eue Machina Ultra-Bold"/>
                </a:rPr>
                <a:t>Big Query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87638" y="3334165"/>
            <a:ext cx="2746890" cy="425768"/>
          </a:xfrm>
          <a:custGeom>
            <a:avLst/>
            <a:gdLst/>
            <a:ahLst/>
            <a:cxnLst/>
            <a:rect r="r" b="b" t="t" l="l"/>
            <a:pathLst>
              <a:path h="425768" w="2746890">
                <a:moveTo>
                  <a:pt x="0" y="0"/>
                </a:moveTo>
                <a:lnTo>
                  <a:pt x="2746890" y="0"/>
                </a:lnTo>
                <a:lnTo>
                  <a:pt x="2746890" y="425768"/>
                </a:lnTo>
                <a:lnTo>
                  <a:pt x="0" y="42576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094243" y="565814"/>
            <a:ext cx="3887896" cy="83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4"/>
              </a:lnSpc>
              <a:spcBef>
                <a:spcPct val="0"/>
              </a:spcBef>
            </a:pPr>
            <a:r>
              <a:rPr lang="en-US" sz="4824">
                <a:solidFill>
                  <a:srgbClr val="0B1320"/>
                </a:solidFill>
                <a:latin typeface="Neue Machina Ultra-Bold"/>
              </a:rPr>
              <a:t>Big Data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6967464" y="5194194"/>
            <a:ext cx="2510039" cy="771993"/>
            <a:chOff x="0" y="0"/>
            <a:chExt cx="1650032" cy="50748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650032" cy="507487"/>
            </a:xfrm>
            <a:custGeom>
              <a:avLst/>
              <a:gdLst/>
              <a:ahLst/>
              <a:cxnLst/>
              <a:rect r="r" b="b" t="t" l="l"/>
              <a:pathLst>
                <a:path h="507487" w="1650032">
                  <a:moveTo>
                    <a:pt x="157304" y="0"/>
                  </a:moveTo>
                  <a:lnTo>
                    <a:pt x="1492729" y="0"/>
                  </a:lnTo>
                  <a:cubicBezTo>
                    <a:pt x="1534448" y="0"/>
                    <a:pt x="1574459" y="16573"/>
                    <a:pt x="1603959" y="46073"/>
                  </a:cubicBezTo>
                  <a:cubicBezTo>
                    <a:pt x="1633459" y="75573"/>
                    <a:pt x="1650032" y="115584"/>
                    <a:pt x="1650032" y="157304"/>
                  </a:cubicBezTo>
                  <a:lnTo>
                    <a:pt x="1650032" y="350184"/>
                  </a:lnTo>
                  <a:cubicBezTo>
                    <a:pt x="1650032" y="437060"/>
                    <a:pt x="1579605" y="507487"/>
                    <a:pt x="1492729" y="507487"/>
                  </a:cubicBezTo>
                  <a:lnTo>
                    <a:pt x="157304" y="507487"/>
                  </a:lnTo>
                  <a:cubicBezTo>
                    <a:pt x="115584" y="507487"/>
                    <a:pt x="75573" y="490914"/>
                    <a:pt x="46073" y="461414"/>
                  </a:cubicBezTo>
                  <a:cubicBezTo>
                    <a:pt x="16573" y="431914"/>
                    <a:pt x="0" y="391903"/>
                    <a:pt x="0" y="350184"/>
                  </a:cubicBezTo>
                  <a:lnTo>
                    <a:pt x="0" y="157304"/>
                  </a:lnTo>
                  <a:cubicBezTo>
                    <a:pt x="0" y="115584"/>
                    <a:pt x="16573" y="75573"/>
                    <a:pt x="46073" y="46073"/>
                  </a:cubicBezTo>
                  <a:cubicBezTo>
                    <a:pt x="75573" y="16573"/>
                    <a:pt x="115584" y="0"/>
                    <a:pt x="157304" y="0"/>
                  </a:cubicBez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650032" cy="564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eue Machina Ultra-Bold"/>
                </a:rPr>
                <a:t>Data Storage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flipH="true">
            <a:off x="3411511" y="5579827"/>
            <a:ext cx="522039" cy="363"/>
          </a:xfrm>
          <a:prstGeom prst="line">
            <a:avLst/>
          </a:prstGeom>
          <a:ln cap="flat" w="38100">
            <a:solidFill>
              <a:srgbClr val="1C3F6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>
            <a:off x="5177319" y="2765563"/>
            <a:ext cx="0" cy="656150"/>
          </a:xfrm>
          <a:prstGeom prst="line">
            <a:avLst/>
          </a:prstGeom>
          <a:ln cap="flat" w="38100">
            <a:solidFill>
              <a:srgbClr val="1C3F6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3922300" y="3421713"/>
            <a:ext cx="2510039" cy="771993"/>
            <a:chOff x="0" y="0"/>
            <a:chExt cx="1650032" cy="50748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50032" cy="507487"/>
            </a:xfrm>
            <a:custGeom>
              <a:avLst/>
              <a:gdLst/>
              <a:ahLst/>
              <a:cxnLst/>
              <a:rect r="r" b="b" t="t" l="l"/>
              <a:pathLst>
                <a:path h="507487" w="1650032">
                  <a:moveTo>
                    <a:pt x="157304" y="0"/>
                  </a:moveTo>
                  <a:lnTo>
                    <a:pt x="1492729" y="0"/>
                  </a:lnTo>
                  <a:cubicBezTo>
                    <a:pt x="1534448" y="0"/>
                    <a:pt x="1574459" y="16573"/>
                    <a:pt x="1603959" y="46073"/>
                  </a:cubicBezTo>
                  <a:cubicBezTo>
                    <a:pt x="1633459" y="75573"/>
                    <a:pt x="1650032" y="115584"/>
                    <a:pt x="1650032" y="157304"/>
                  </a:cubicBezTo>
                  <a:lnTo>
                    <a:pt x="1650032" y="350184"/>
                  </a:lnTo>
                  <a:cubicBezTo>
                    <a:pt x="1650032" y="437060"/>
                    <a:pt x="1579605" y="507487"/>
                    <a:pt x="1492729" y="507487"/>
                  </a:cubicBezTo>
                  <a:lnTo>
                    <a:pt x="157304" y="507487"/>
                  </a:lnTo>
                  <a:cubicBezTo>
                    <a:pt x="115584" y="507487"/>
                    <a:pt x="75573" y="490914"/>
                    <a:pt x="46073" y="461414"/>
                  </a:cubicBezTo>
                  <a:cubicBezTo>
                    <a:pt x="16573" y="431914"/>
                    <a:pt x="0" y="391903"/>
                    <a:pt x="0" y="350184"/>
                  </a:cubicBezTo>
                  <a:lnTo>
                    <a:pt x="0" y="157304"/>
                  </a:lnTo>
                  <a:cubicBezTo>
                    <a:pt x="0" y="115584"/>
                    <a:pt x="16573" y="75573"/>
                    <a:pt x="46073" y="46073"/>
                  </a:cubicBezTo>
                  <a:cubicBezTo>
                    <a:pt x="75573" y="16573"/>
                    <a:pt x="115584" y="0"/>
                    <a:pt x="157304" y="0"/>
                  </a:cubicBez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1650032" cy="564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eue Machina Ultra-Bold"/>
                </a:rPr>
                <a:t>Gateway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 flipH="true" flipV="true">
            <a:off x="5177319" y="4193706"/>
            <a:ext cx="11250" cy="1000125"/>
          </a:xfrm>
          <a:prstGeom prst="line">
            <a:avLst/>
          </a:prstGeom>
          <a:ln cap="flat" w="38100">
            <a:solidFill>
              <a:srgbClr val="1C3F60"/>
            </a:solidFill>
            <a:prstDash val="solid"/>
            <a:headEnd type="arrow" len="sm" w="med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3933550" y="5193831"/>
            <a:ext cx="2510039" cy="771993"/>
            <a:chOff x="0" y="0"/>
            <a:chExt cx="1650032" cy="50748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650032" cy="507487"/>
            </a:xfrm>
            <a:custGeom>
              <a:avLst/>
              <a:gdLst/>
              <a:ahLst/>
              <a:cxnLst/>
              <a:rect r="r" b="b" t="t" l="l"/>
              <a:pathLst>
                <a:path h="507487" w="1650032">
                  <a:moveTo>
                    <a:pt x="157304" y="0"/>
                  </a:moveTo>
                  <a:lnTo>
                    <a:pt x="1492729" y="0"/>
                  </a:lnTo>
                  <a:cubicBezTo>
                    <a:pt x="1534448" y="0"/>
                    <a:pt x="1574459" y="16573"/>
                    <a:pt x="1603959" y="46073"/>
                  </a:cubicBezTo>
                  <a:cubicBezTo>
                    <a:pt x="1633459" y="75573"/>
                    <a:pt x="1650032" y="115584"/>
                    <a:pt x="1650032" y="157304"/>
                  </a:cubicBezTo>
                  <a:lnTo>
                    <a:pt x="1650032" y="350184"/>
                  </a:lnTo>
                  <a:cubicBezTo>
                    <a:pt x="1650032" y="437060"/>
                    <a:pt x="1579605" y="507487"/>
                    <a:pt x="1492729" y="507487"/>
                  </a:cubicBezTo>
                  <a:lnTo>
                    <a:pt x="157304" y="507487"/>
                  </a:lnTo>
                  <a:cubicBezTo>
                    <a:pt x="115584" y="507487"/>
                    <a:pt x="75573" y="490914"/>
                    <a:pt x="46073" y="461414"/>
                  </a:cubicBezTo>
                  <a:cubicBezTo>
                    <a:pt x="16573" y="431914"/>
                    <a:pt x="0" y="391903"/>
                    <a:pt x="0" y="350184"/>
                  </a:cubicBezTo>
                  <a:lnTo>
                    <a:pt x="0" y="157304"/>
                  </a:lnTo>
                  <a:cubicBezTo>
                    <a:pt x="0" y="115584"/>
                    <a:pt x="16573" y="75573"/>
                    <a:pt x="46073" y="46073"/>
                  </a:cubicBezTo>
                  <a:cubicBezTo>
                    <a:pt x="75573" y="16573"/>
                    <a:pt x="115584" y="0"/>
                    <a:pt x="157304" y="0"/>
                  </a:cubicBez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1650032" cy="564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eue Machina Ultra-Bold"/>
                </a:rPr>
                <a:t>Dataflow</a:t>
              </a:r>
            </a:p>
          </p:txBody>
        </p:sp>
      </p:grpSp>
      <p:sp>
        <p:nvSpPr>
          <p:cNvPr name="AutoShape 33" id="33"/>
          <p:cNvSpPr/>
          <p:nvPr/>
        </p:nvSpPr>
        <p:spPr>
          <a:xfrm flipH="true" flipV="true">
            <a:off x="6432339" y="3807709"/>
            <a:ext cx="1790145" cy="1386485"/>
          </a:xfrm>
          <a:prstGeom prst="line">
            <a:avLst/>
          </a:prstGeom>
          <a:ln cap="flat" w="38100">
            <a:solidFill>
              <a:srgbClr val="1C3F60"/>
            </a:solidFill>
            <a:prstDash val="solid"/>
            <a:headEnd type="arrow" len="sm" w="med"/>
            <a:tailEnd type="none" len="sm" w="sm"/>
          </a:ln>
        </p:spPr>
      </p:sp>
      <p:grpSp>
        <p:nvGrpSpPr>
          <p:cNvPr name="Group 34" id="34"/>
          <p:cNvGrpSpPr/>
          <p:nvPr/>
        </p:nvGrpSpPr>
        <p:grpSpPr>
          <a:xfrm rot="0">
            <a:off x="3952634" y="6862996"/>
            <a:ext cx="2510039" cy="771993"/>
            <a:chOff x="0" y="0"/>
            <a:chExt cx="1650032" cy="50748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650032" cy="507487"/>
            </a:xfrm>
            <a:custGeom>
              <a:avLst/>
              <a:gdLst/>
              <a:ahLst/>
              <a:cxnLst/>
              <a:rect r="r" b="b" t="t" l="l"/>
              <a:pathLst>
                <a:path h="507487" w="1650032">
                  <a:moveTo>
                    <a:pt x="157304" y="0"/>
                  </a:moveTo>
                  <a:lnTo>
                    <a:pt x="1492729" y="0"/>
                  </a:lnTo>
                  <a:cubicBezTo>
                    <a:pt x="1534448" y="0"/>
                    <a:pt x="1574459" y="16573"/>
                    <a:pt x="1603959" y="46073"/>
                  </a:cubicBezTo>
                  <a:cubicBezTo>
                    <a:pt x="1633459" y="75573"/>
                    <a:pt x="1650032" y="115584"/>
                    <a:pt x="1650032" y="157304"/>
                  </a:cubicBezTo>
                  <a:lnTo>
                    <a:pt x="1650032" y="350184"/>
                  </a:lnTo>
                  <a:cubicBezTo>
                    <a:pt x="1650032" y="437060"/>
                    <a:pt x="1579605" y="507487"/>
                    <a:pt x="1492729" y="507487"/>
                  </a:cubicBezTo>
                  <a:lnTo>
                    <a:pt x="157304" y="507487"/>
                  </a:lnTo>
                  <a:cubicBezTo>
                    <a:pt x="115584" y="507487"/>
                    <a:pt x="75573" y="490914"/>
                    <a:pt x="46073" y="461414"/>
                  </a:cubicBezTo>
                  <a:cubicBezTo>
                    <a:pt x="16573" y="431914"/>
                    <a:pt x="0" y="391903"/>
                    <a:pt x="0" y="350184"/>
                  </a:cubicBezTo>
                  <a:lnTo>
                    <a:pt x="0" y="157304"/>
                  </a:lnTo>
                  <a:cubicBezTo>
                    <a:pt x="0" y="115584"/>
                    <a:pt x="16573" y="75573"/>
                    <a:pt x="46073" y="46073"/>
                  </a:cubicBezTo>
                  <a:cubicBezTo>
                    <a:pt x="75573" y="16573"/>
                    <a:pt x="115584" y="0"/>
                    <a:pt x="157304" y="0"/>
                  </a:cubicBez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1650032" cy="564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eue Machina Ultra-Bold"/>
                </a:rPr>
                <a:t>IA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>
            <a:off x="5188570" y="5965824"/>
            <a:ext cx="19084" cy="897173"/>
          </a:xfrm>
          <a:prstGeom prst="line">
            <a:avLst/>
          </a:prstGeom>
          <a:ln cap="flat" w="38100">
            <a:solidFill>
              <a:srgbClr val="1C3F6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38" id="38"/>
          <p:cNvSpPr/>
          <p:nvPr/>
        </p:nvSpPr>
        <p:spPr>
          <a:xfrm flipH="true" flipV="true">
            <a:off x="6443589" y="5579827"/>
            <a:ext cx="523875" cy="363"/>
          </a:xfrm>
          <a:prstGeom prst="line">
            <a:avLst/>
          </a:prstGeom>
          <a:ln cap="flat" w="38100">
            <a:solidFill>
              <a:srgbClr val="1C3F60"/>
            </a:solidFill>
            <a:prstDash val="solid"/>
            <a:headEnd type="arrow" len="sm" w="med"/>
            <a:tailEnd type="arrow" len="sm" w="med"/>
          </a:ln>
        </p:spPr>
      </p:sp>
      <p:grpSp>
        <p:nvGrpSpPr>
          <p:cNvPr name="Group 39" id="39"/>
          <p:cNvGrpSpPr/>
          <p:nvPr/>
        </p:nvGrpSpPr>
        <p:grpSpPr>
          <a:xfrm rot="0">
            <a:off x="905351" y="6834893"/>
            <a:ext cx="2510039" cy="771993"/>
            <a:chOff x="0" y="0"/>
            <a:chExt cx="1650032" cy="50748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650032" cy="507487"/>
            </a:xfrm>
            <a:custGeom>
              <a:avLst/>
              <a:gdLst/>
              <a:ahLst/>
              <a:cxnLst/>
              <a:rect r="r" b="b" t="t" l="l"/>
              <a:pathLst>
                <a:path h="507487" w="1650032">
                  <a:moveTo>
                    <a:pt x="157304" y="0"/>
                  </a:moveTo>
                  <a:lnTo>
                    <a:pt x="1492729" y="0"/>
                  </a:lnTo>
                  <a:cubicBezTo>
                    <a:pt x="1534448" y="0"/>
                    <a:pt x="1574459" y="16573"/>
                    <a:pt x="1603959" y="46073"/>
                  </a:cubicBezTo>
                  <a:cubicBezTo>
                    <a:pt x="1633459" y="75573"/>
                    <a:pt x="1650032" y="115584"/>
                    <a:pt x="1650032" y="157304"/>
                  </a:cubicBezTo>
                  <a:lnTo>
                    <a:pt x="1650032" y="350184"/>
                  </a:lnTo>
                  <a:cubicBezTo>
                    <a:pt x="1650032" y="437060"/>
                    <a:pt x="1579605" y="507487"/>
                    <a:pt x="1492729" y="507487"/>
                  </a:cubicBezTo>
                  <a:lnTo>
                    <a:pt x="157304" y="507487"/>
                  </a:lnTo>
                  <a:cubicBezTo>
                    <a:pt x="115584" y="507487"/>
                    <a:pt x="75573" y="490914"/>
                    <a:pt x="46073" y="461414"/>
                  </a:cubicBezTo>
                  <a:cubicBezTo>
                    <a:pt x="16573" y="431914"/>
                    <a:pt x="0" y="391903"/>
                    <a:pt x="0" y="350184"/>
                  </a:cubicBezTo>
                  <a:lnTo>
                    <a:pt x="0" y="157304"/>
                  </a:lnTo>
                  <a:cubicBezTo>
                    <a:pt x="0" y="115584"/>
                    <a:pt x="16573" y="75573"/>
                    <a:pt x="46073" y="46073"/>
                  </a:cubicBezTo>
                  <a:cubicBezTo>
                    <a:pt x="75573" y="16573"/>
                    <a:pt x="115584" y="0"/>
                    <a:pt x="157304" y="0"/>
                  </a:cubicBez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1650032" cy="564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eue Machina Ultra-Bold"/>
                </a:rPr>
                <a:t>Looker</a:t>
              </a:r>
            </a:p>
          </p:txBody>
        </p:sp>
      </p:grpSp>
      <p:sp>
        <p:nvSpPr>
          <p:cNvPr name="AutoShape 42" id="42"/>
          <p:cNvSpPr/>
          <p:nvPr/>
        </p:nvSpPr>
        <p:spPr>
          <a:xfrm>
            <a:off x="2156492" y="5966187"/>
            <a:ext cx="3878" cy="868706"/>
          </a:xfrm>
          <a:prstGeom prst="line">
            <a:avLst/>
          </a:prstGeom>
          <a:ln cap="flat" w="38100">
            <a:solidFill>
              <a:srgbClr val="1C3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3" id="43"/>
          <p:cNvSpPr/>
          <p:nvPr/>
        </p:nvSpPr>
        <p:spPr>
          <a:xfrm>
            <a:off x="10508716" y="1396336"/>
            <a:ext cx="668" cy="7688065"/>
          </a:xfrm>
          <a:prstGeom prst="line">
            <a:avLst/>
          </a:prstGeom>
          <a:ln cap="flat" w="19050">
            <a:solidFill>
              <a:srgbClr val="94A6B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4" id="44"/>
          <p:cNvSpPr txBox="true"/>
          <p:nvPr/>
        </p:nvSpPr>
        <p:spPr>
          <a:xfrm rot="0">
            <a:off x="11240561" y="3036488"/>
            <a:ext cx="6372225" cy="460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eue Machina Ultra-Bold"/>
                <a:ea typeface="Neue Machina Ultra-Bold"/>
              </a:rPr>
              <a:t>🌩️  Stockage de données cloud 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eue Machina Ultra-Bold"/>
                <a:ea typeface="Neue Machina Ultra-Bold"/>
              </a:rPr>
              <a:t>🏛️  Base de données structurées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eue Machina Ultra-Bold"/>
                <a:ea typeface="Neue Machina Ultra-Bold"/>
              </a:rPr>
              <a:t>🚀  Moteur de traitements des données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eue Machina Ultra-Bold"/>
                <a:ea typeface="Neue Machina Ultra-Bold"/>
              </a:rPr>
              <a:t>📈  Dashboarding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eue Machina Ultra-Bold"/>
                <a:ea typeface="Neue Machina Ultra-Bold"/>
              </a:rPr>
              <a:t>⚙️  Scalabilité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eue Machina Ultra-Bold"/>
                <a:ea typeface="Neue Machina Ultra-Bold"/>
              </a:rPr>
              <a:t>🧪  Mise à disposition IA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996657" y="267948"/>
            <a:ext cx="5308495" cy="1083913"/>
          </a:xfrm>
          <a:prstGeom prst="rect">
            <a:avLst/>
          </a:prstGeom>
          <a:solidFill>
            <a:srgbClr val="AFC1D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1876430" y="1207527"/>
            <a:ext cx="1548948" cy="321407"/>
          </a:xfrm>
          <a:custGeom>
            <a:avLst/>
            <a:gdLst/>
            <a:ahLst/>
            <a:cxnLst/>
            <a:rect r="r" b="b" t="t" l="l"/>
            <a:pathLst>
              <a:path h="321407" w="1548948">
                <a:moveTo>
                  <a:pt x="0" y="0"/>
                </a:moveTo>
                <a:lnTo>
                  <a:pt x="1548948" y="0"/>
                </a:lnTo>
                <a:lnTo>
                  <a:pt x="1548948" y="321406"/>
                </a:lnTo>
                <a:lnTo>
                  <a:pt x="0" y="321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22300" y="-623380"/>
            <a:ext cx="3843773" cy="1350125"/>
          </a:xfrm>
          <a:custGeom>
            <a:avLst/>
            <a:gdLst/>
            <a:ahLst/>
            <a:cxnLst/>
            <a:rect r="r" b="b" t="t" l="l"/>
            <a:pathLst>
              <a:path h="1350125" w="3843773">
                <a:moveTo>
                  <a:pt x="0" y="0"/>
                </a:moveTo>
                <a:lnTo>
                  <a:pt x="3843773" y="0"/>
                </a:lnTo>
                <a:lnTo>
                  <a:pt x="3843773" y="1350125"/>
                </a:lnTo>
                <a:lnTo>
                  <a:pt x="0" y="13501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702898" y="5188885"/>
            <a:ext cx="8903369" cy="3897632"/>
            <a:chOff x="0" y="0"/>
            <a:chExt cx="2344920" cy="10265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44920" cy="1026537"/>
            </a:xfrm>
            <a:custGeom>
              <a:avLst/>
              <a:gdLst/>
              <a:ahLst/>
              <a:cxnLst/>
              <a:rect r="r" b="b" t="t" l="l"/>
              <a:pathLst>
                <a:path h="1026537" w="2344920">
                  <a:moveTo>
                    <a:pt x="44347" y="0"/>
                  </a:moveTo>
                  <a:lnTo>
                    <a:pt x="2300573" y="0"/>
                  </a:lnTo>
                  <a:cubicBezTo>
                    <a:pt x="2312335" y="0"/>
                    <a:pt x="2323615" y="4672"/>
                    <a:pt x="2331931" y="12989"/>
                  </a:cubicBezTo>
                  <a:cubicBezTo>
                    <a:pt x="2340248" y="21306"/>
                    <a:pt x="2344920" y="32585"/>
                    <a:pt x="2344920" y="44347"/>
                  </a:cubicBezTo>
                  <a:lnTo>
                    <a:pt x="2344920" y="982190"/>
                  </a:lnTo>
                  <a:cubicBezTo>
                    <a:pt x="2344920" y="1006682"/>
                    <a:pt x="2325066" y="1026537"/>
                    <a:pt x="2300573" y="1026537"/>
                  </a:cubicBezTo>
                  <a:lnTo>
                    <a:pt x="44347" y="1026537"/>
                  </a:lnTo>
                  <a:cubicBezTo>
                    <a:pt x="19855" y="1026537"/>
                    <a:pt x="0" y="1006682"/>
                    <a:pt x="0" y="982190"/>
                  </a:cubicBezTo>
                  <a:lnTo>
                    <a:pt x="0" y="44347"/>
                  </a:lnTo>
                  <a:cubicBezTo>
                    <a:pt x="0" y="32585"/>
                    <a:pt x="4672" y="21306"/>
                    <a:pt x="12989" y="12989"/>
                  </a:cubicBezTo>
                  <a:cubicBezTo>
                    <a:pt x="21306" y="4672"/>
                    <a:pt x="32585" y="0"/>
                    <a:pt x="443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C3F6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344920" cy="1083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59841" y="7606886"/>
            <a:ext cx="3788469" cy="2955031"/>
          </a:xfrm>
          <a:custGeom>
            <a:avLst/>
            <a:gdLst/>
            <a:ahLst/>
            <a:cxnLst/>
            <a:rect r="r" b="b" t="t" l="l"/>
            <a:pathLst>
              <a:path h="2955031" w="3788469">
                <a:moveTo>
                  <a:pt x="0" y="0"/>
                </a:moveTo>
                <a:lnTo>
                  <a:pt x="3788469" y="0"/>
                </a:lnTo>
                <a:lnTo>
                  <a:pt x="3788469" y="2955031"/>
                </a:lnTo>
                <a:lnTo>
                  <a:pt x="0" y="2955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05504" r="-5989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99499" y="-111724"/>
            <a:ext cx="2699780" cy="2622200"/>
          </a:xfrm>
          <a:custGeom>
            <a:avLst/>
            <a:gdLst/>
            <a:ahLst/>
            <a:cxnLst/>
            <a:rect r="r" b="b" t="t" l="l"/>
            <a:pathLst>
              <a:path h="2622200" w="2699780">
                <a:moveTo>
                  <a:pt x="0" y="0"/>
                </a:moveTo>
                <a:lnTo>
                  <a:pt x="2699780" y="0"/>
                </a:lnTo>
                <a:lnTo>
                  <a:pt x="2699780" y="2622200"/>
                </a:lnTo>
                <a:lnTo>
                  <a:pt x="0" y="262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24371" t="0" r="0" b="-13158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486400" y="9719613"/>
            <a:ext cx="7315200" cy="1134774"/>
          </a:xfrm>
          <a:custGeom>
            <a:avLst/>
            <a:gdLst/>
            <a:ahLst/>
            <a:cxnLst/>
            <a:rect r="r" b="b" t="t" l="l"/>
            <a:pathLst>
              <a:path h="1134774" w="7315200">
                <a:moveTo>
                  <a:pt x="0" y="0"/>
                </a:moveTo>
                <a:lnTo>
                  <a:pt x="7315200" y="0"/>
                </a:lnTo>
                <a:lnTo>
                  <a:pt x="7315200" y="1134774"/>
                </a:lnTo>
                <a:lnTo>
                  <a:pt x="0" y="11347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-10628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394092" y="-1259251"/>
            <a:ext cx="2788184" cy="2788184"/>
          </a:xfrm>
          <a:custGeom>
            <a:avLst/>
            <a:gdLst/>
            <a:ahLst/>
            <a:cxnLst/>
            <a:rect r="r" b="b" t="t" l="l"/>
            <a:pathLst>
              <a:path h="2788184" w="2788184">
                <a:moveTo>
                  <a:pt x="0" y="0"/>
                </a:moveTo>
                <a:lnTo>
                  <a:pt x="2788184" y="0"/>
                </a:lnTo>
                <a:lnTo>
                  <a:pt x="2788184" y="2788184"/>
                </a:lnTo>
                <a:lnTo>
                  <a:pt x="0" y="27881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6637860" y="7588684"/>
            <a:ext cx="3300281" cy="4919118"/>
          </a:xfrm>
          <a:custGeom>
            <a:avLst/>
            <a:gdLst/>
            <a:ahLst/>
            <a:cxnLst/>
            <a:rect r="r" b="b" t="t" l="l"/>
            <a:pathLst>
              <a:path h="4919118" w="3300281">
                <a:moveTo>
                  <a:pt x="0" y="0"/>
                </a:moveTo>
                <a:lnTo>
                  <a:pt x="3300280" y="0"/>
                </a:lnTo>
                <a:lnTo>
                  <a:pt x="3300280" y="4919118"/>
                </a:lnTo>
                <a:lnTo>
                  <a:pt x="0" y="49191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048576" y="6586829"/>
            <a:ext cx="2510039" cy="771993"/>
            <a:chOff x="0" y="0"/>
            <a:chExt cx="1650032" cy="50748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50032" cy="507487"/>
            </a:xfrm>
            <a:custGeom>
              <a:avLst/>
              <a:gdLst/>
              <a:ahLst/>
              <a:cxnLst/>
              <a:rect r="r" b="b" t="t" l="l"/>
              <a:pathLst>
                <a:path h="507487" w="1650032">
                  <a:moveTo>
                    <a:pt x="157304" y="0"/>
                  </a:moveTo>
                  <a:lnTo>
                    <a:pt x="1492729" y="0"/>
                  </a:lnTo>
                  <a:cubicBezTo>
                    <a:pt x="1534448" y="0"/>
                    <a:pt x="1574459" y="16573"/>
                    <a:pt x="1603959" y="46073"/>
                  </a:cubicBezTo>
                  <a:cubicBezTo>
                    <a:pt x="1633459" y="75573"/>
                    <a:pt x="1650032" y="115584"/>
                    <a:pt x="1650032" y="157304"/>
                  </a:cubicBezTo>
                  <a:lnTo>
                    <a:pt x="1650032" y="350184"/>
                  </a:lnTo>
                  <a:cubicBezTo>
                    <a:pt x="1650032" y="437060"/>
                    <a:pt x="1579605" y="507487"/>
                    <a:pt x="1492729" y="507487"/>
                  </a:cubicBezTo>
                  <a:lnTo>
                    <a:pt x="157304" y="507487"/>
                  </a:lnTo>
                  <a:cubicBezTo>
                    <a:pt x="115584" y="507487"/>
                    <a:pt x="75573" y="490914"/>
                    <a:pt x="46073" y="461414"/>
                  </a:cubicBezTo>
                  <a:cubicBezTo>
                    <a:pt x="16573" y="431914"/>
                    <a:pt x="0" y="391903"/>
                    <a:pt x="0" y="350184"/>
                  </a:cubicBezTo>
                  <a:lnTo>
                    <a:pt x="0" y="157304"/>
                  </a:lnTo>
                  <a:cubicBezTo>
                    <a:pt x="0" y="115584"/>
                    <a:pt x="16573" y="75573"/>
                    <a:pt x="46073" y="46073"/>
                  </a:cubicBezTo>
                  <a:cubicBezTo>
                    <a:pt x="75573" y="16573"/>
                    <a:pt x="115584" y="0"/>
                    <a:pt x="157304" y="0"/>
                  </a:cubicBez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650032" cy="564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eue Machina Ultra-Bold"/>
                </a:rPr>
                <a:t>Big Query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187207" y="5583612"/>
            <a:ext cx="2746890" cy="425768"/>
          </a:xfrm>
          <a:custGeom>
            <a:avLst/>
            <a:gdLst/>
            <a:ahLst/>
            <a:cxnLst/>
            <a:rect r="r" b="b" t="t" l="l"/>
            <a:pathLst>
              <a:path h="425768" w="2746890">
                <a:moveTo>
                  <a:pt x="0" y="0"/>
                </a:moveTo>
                <a:lnTo>
                  <a:pt x="2746890" y="0"/>
                </a:lnTo>
                <a:lnTo>
                  <a:pt x="2746890" y="425768"/>
                </a:lnTo>
                <a:lnTo>
                  <a:pt x="0" y="42576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4635053" y="5583612"/>
            <a:ext cx="2510039" cy="771993"/>
            <a:chOff x="0" y="0"/>
            <a:chExt cx="1650032" cy="50748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50032" cy="507487"/>
            </a:xfrm>
            <a:custGeom>
              <a:avLst/>
              <a:gdLst/>
              <a:ahLst/>
              <a:cxnLst/>
              <a:rect r="r" b="b" t="t" l="l"/>
              <a:pathLst>
                <a:path h="507487" w="1650032">
                  <a:moveTo>
                    <a:pt x="157304" y="0"/>
                  </a:moveTo>
                  <a:lnTo>
                    <a:pt x="1492729" y="0"/>
                  </a:lnTo>
                  <a:cubicBezTo>
                    <a:pt x="1534448" y="0"/>
                    <a:pt x="1574459" y="16573"/>
                    <a:pt x="1603959" y="46073"/>
                  </a:cubicBezTo>
                  <a:cubicBezTo>
                    <a:pt x="1633459" y="75573"/>
                    <a:pt x="1650032" y="115584"/>
                    <a:pt x="1650032" y="157304"/>
                  </a:cubicBezTo>
                  <a:lnTo>
                    <a:pt x="1650032" y="350184"/>
                  </a:lnTo>
                  <a:cubicBezTo>
                    <a:pt x="1650032" y="437060"/>
                    <a:pt x="1579605" y="507487"/>
                    <a:pt x="1492729" y="507487"/>
                  </a:cubicBezTo>
                  <a:lnTo>
                    <a:pt x="157304" y="507487"/>
                  </a:lnTo>
                  <a:cubicBezTo>
                    <a:pt x="115584" y="507487"/>
                    <a:pt x="75573" y="490914"/>
                    <a:pt x="46073" y="461414"/>
                  </a:cubicBezTo>
                  <a:cubicBezTo>
                    <a:pt x="16573" y="431914"/>
                    <a:pt x="0" y="391903"/>
                    <a:pt x="0" y="350184"/>
                  </a:cubicBezTo>
                  <a:lnTo>
                    <a:pt x="0" y="157304"/>
                  </a:lnTo>
                  <a:cubicBezTo>
                    <a:pt x="0" y="115584"/>
                    <a:pt x="16573" y="75573"/>
                    <a:pt x="46073" y="46073"/>
                  </a:cubicBezTo>
                  <a:cubicBezTo>
                    <a:pt x="75573" y="16573"/>
                    <a:pt x="115584" y="0"/>
                    <a:pt x="157304" y="0"/>
                  </a:cubicBez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650032" cy="564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eue Machina Ultra-Bold"/>
                </a:rPr>
                <a:t>Data Storage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 flipH="true" flipV="true">
            <a:off x="11558614" y="6972825"/>
            <a:ext cx="611745" cy="17332"/>
          </a:xfrm>
          <a:prstGeom prst="line">
            <a:avLst/>
          </a:prstGeom>
          <a:ln cap="flat" w="38100">
            <a:solidFill>
              <a:srgbClr val="1C3F60"/>
            </a:solidFill>
            <a:prstDash val="solid"/>
            <a:headEnd type="arrow" len="sm" w="med"/>
            <a:tailEnd type="arrow" len="sm" w="med"/>
          </a:ln>
        </p:spPr>
      </p:sp>
      <p:grpSp>
        <p:nvGrpSpPr>
          <p:cNvPr name="Group 21" id="21"/>
          <p:cNvGrpSpPr/>
          <p:nvPr/>
        </p:nvGrpSpPr>
        <p:grpSpPr>
          <a:xfrm rot="0">
            <a:off x="12153103" y="1932786"/>
            <a:ext cx="2510039" cy="771993"/>
            <a:chOff x="0" y="0"/>
            <a:chExt cx="1650032" cy="50748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650032" cy="507487"/>
            </a:xfrm>
            <a:custGeom>
              <a:avLst/>
              <a:gdLst/>
              <a:ahLst/>
              <a:cxnLst/>
              <a:rect r="r" b="b" t="t" l="l"/>
              <a:pathLst>
                <a:path h="507487" w="1650032">
                  <a:moveTo>
                    <a:pt x="157304" y="0"/>
                  </a:moveTo>
                  <a:lnTo>
                    <a:pt x="1492729" y="0"/>
                  </a:lnTo>
                  <a:cubicBezTo>
                    <a:pt x="1534448" y="0"/>
                    <a:pt x="1574459" y="16573"/>
                    <a:pt x="1603959" y="46073"/>
                  </a:cubicBezTo>
                  <a:cubicBezTo>
                    <a:pt x="1633459" y="75573"/>
                    <a:pt x="1650032" y="115584"/>
                    <a:pt x="1650032" y="157304"/>
                  </a:cubicBezTo>
                  <a:lnTo>
                    <a:pt x="1650032" y="350184"/>
                  </a:lnTo>
                  <a:cubicBezTo>
                    <a:pt x="1650032" y="437060"/>
                    <a:pt x="1579605" y="507487"/>
                    <a:pt x="1492729" y="507487"/>
                  </a:cubicBezTo>
                  <a:lnTo>
                    <a:pt x="157304" y="507487"/>
                  </a:lnTo>
                  <a:cubicBezTo>
                    <a:pt x="115584" y="507487"/>
                    <a:pt x="75573" y="490914"/>
                    <a:pt x="46073" y="461414"/>
                  </a:cubicBezTo>
                  <a:cubicBezTo>
                    <a:pt x="16573" y="431914"/>
                    <a:pt x="0" y="391903"/>
                    <a:pt x="0" y="350184"/>
                  </a:cubicBezTo>
                  <a:lnTo>
                    <a:pt x="0" y="157304"/>
                  </a:lnTo>
                  <a:cubicBezTo>
                    <a:pt x="0" y="115584"/>
                    <a:pt x="16573" y="75573"/>
                    <a:pt x="46073" y="46073"/>
                  </a:cubicBezTo>
                  <a:cubicBezTo>
                    <a:pt x="75573" y="16573"/>
                    <a:pt x="115584" y="0"/>
                    <a:pt x="157304" y="0"/>
                  </a:cubicBez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650032" cy="564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eue Machina Ultra-Bold"/>
                </a:rPr>
                <a:t>Gateway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530248" y="3285804"/>
            <a:ext cx="1790260" cy="1715610"/>
            <a:chOff x="0" y="0"/>
            <a:chExt cx="471509" cy="45184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71509" cy="451848"/>
            </a:xfrm>
            <a:custGeom>
              <a:avLst/>
              <a:gdLst/>
              <a:ahLst/>
              <a:cxnLst/>
              <a:rect r="r" b="b" t="t" l="l"/>
              <a:pathLst>
                <a:path h="451848" w="471509">
                  <a:moveTo>
                    <a:pt x="220548" y="0"/>
                  </a:moveTo>
                  <a:lnTo>
                    <a:pt x="250961" y="0"/>
                  </a:lnTo>
                  <a:cubicBezTo>
                    <a:pt x="309454" y="0"/>
                    <a:pt x="365551" y="23236"/>
                    <a:pt x="406912" y="64597"/>
                  </a:cubicBezTo>
                  <a:cubicBezTo>
                    <a:pt x="448273" y="105958"/>
                    <a:pt x="471509" y="162055"/>
                    <a:pt x="471509" y="220548"/>
                  </a:cubicBezTo>
                  <a:lnTo>
                    <a:pt x="471509" y="231300"/>
                  </a:lnTo>
                  <a:cubicBezTo>
                    <a:pt x="471509" y="353105"/>
                    <a:pt x="372766" y="451848"/>
                    <a:pt x="250961" y="451848"/>
                  </a:cubicBezTo>
                  <a:lnTo>
                    <a:pt x="220548" y="451848"/>
                  </a:lnTo>
                  <a:cubicBezTo>
                    <a:pt x="98743" y="451848"/>
                    <a:pt x="0" y="353105"/>
                    <a:pt x="0" y="231300"/>
                  </a:cubicBezTo>
                  <a:lnTo>
                    <a:pt x="0" y="220548"/>
                  </a:lnTo>
                  <a:cubicBezTo>
                    <a:pt x="0" y="98743"/>
                    <a:pt x="98743" y="0"/>
                    <a:pt x="2205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C3F60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471509" cy="508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27" id="27"/>
          <p:cNvSpPr/>
          <p:nvPr/>
        </p:nvSpPr>
        <p:spPr>
          <a:xfrm flipH="true" flipV="true">
            <a:off x="13408122" y="2704779"/>
            <a:ext cx="17256" cy="581025"/>
          </a:xfrm>
          <a:prstGeom prst="line">
            <a:avLst/>
          </a:prstGeom>
          <a:ln cap="flat" w="38100">
            <a:solidFill>
              <a:srgbClr val="1C3F60"/>
            </a:solidFill>
            <a:prstDash val="solid"/>
            <a:headEnd type="arrow" len="sm" w="med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12170359" y="6604161"/>
            <a:ext cx="2510039" cy="771993"/>
            <a:chOff x="0" y="0"/>
            <a:chExt cx="1650032" cy="50748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650032" cy="507487"/>
            </a:xfrm>
            <a:custGeom>
              <a:avLst/>
              <a:gdLst/>
              <a:ahLst/>
              <a:cxnLst/>
              <a:rect r="r" b="b" t="t" l="l"/>
              <a:pathLst>
                <a:path h="507487" w="1650032">
                  <a:moveTo>
                    <a:pt x="157304" y="0"/>
                  </a:moveTo>
                  <a:lnTo>
                    <a:pt x="1492729" y="0"/>
                  </a:lnTo>
                  <a:cubicBezTo>
                    <a:pt x="1534448" y="0"/>
                    <a:pt x="1574459" y="16573"/>
                    <a:pt x="1603959" y="46073"/>
                  </a:cubicBezTo>
                  <a:cubicBezTo>
                    <a:pt x="1633459" y="75573"/>
                    <a:pt x="1650032" y="115584"/>
                    <a:pt x="1650032" y="157304"/>
                  </a:cubicBezTo>
                  <a:lnTo>
                    <a:pt x="1650032" y="350184"/>
                  </a:lnTo>
                  <a:cubicBezTo>
                    <a:pt x="1650032" y="437060"/>
                    <a:pt x="1579605" y="507487"/>
                    <a:pt x="1492729" y="507487"/>
                  </a:cubicBezTo>
                  <a:lnTo>
                    <a:pt x="157304" y="507487"/>
                  </a:lnTo>
                  <a:cubicBezTo>
                    <a:pt x="115584" y="507487"/>
                    <a:pt x="75573" y="490914"/>
                    <a:pt x="46073" y="461414"/>
                  </a:cubicBezTo>
                  <a:cubicBezTo>
                    <a:pt x="16573" y="431914"/>
                    <a:pt x="0" y="391903"/>
                    <a:pt x="0" y="350184"/>
                  </a:cubicBezTo>
                  <a:lnTo>
                    <a:pt x="0" y="157304"/>
                  </a:lnTo>
                  <a:cubicBezTo>
                    <a:pt x="0" y="115584"/>
                    <a:pt x="16573" y="75573"/>
                    <a:pt x="46073" y="46073"/>
                  </a:cubicBezTo>
                  <a:cubicBezTo>
                    <a:pt x="75573" y="16573"/>
                    <a:pt x="115584" y="0"/>
                    <a:pt x="157304" y="0"/>
                  </a:cubicBez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1650032" cy="564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eue Machina Ultra-Bold"/>
                </a:rPr>
                <a:t>Dataflow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 flipH="true" flipV="true">
            <a:off x="14663141" y="2318783"/>
            <a:ext cx="1226931" cy="3264830"/>
          </a:xfrm>
          <a:prstGeom prst="line">
            <a:avLst/>
          </a:prstGeom>
          <a:ln cap="flat" w="38100">
            <a:solidFill>
              <a:srgbClr val="1C3F60"/>
            </a:solidFill>
            <a:prstDash val="solid"/>
            <a:headEnd type="arrow" len="sm" w="med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9029526" y="7936270"/>
            <a:ext cx="2510039" cy="771993"/>
            <a:chOff x="0" y="0"/>
            <a:chExt cx="1650032" cy="50748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650032" cy="507487"/>
            </a:xfrm>
            <a:custGeom>
              <a:avLst/>
              <a:gdLst/>
              <a:ahLst/>
              <a:cxnLst/>
              <a:rect r="r" b="b" t="t" l="l"/>
              <a:pathLst>
                <a:path h="507487" w="1650032">
                  <a:moveTo>
                    <a:pt x="157304" y="0"/>
                  </a:moveTo>
                  <a:lnTo>
                    <a:pt x="1492729" y="0"/>
                  </a:lnTo>
                  <a:cubicBezTo>
                    <a:pt x="1534448" y="0"/>
                    <a:pt x="1574459" y="16573"/>
                    <a:pt x="1603959" y="46073"/>
                  </a:cubicBezTo>
                  <a:cubicBezTo>
                    <a:pt x="1633459" y="75573"/>
                    <a:pt x="1650032" y="115584"/>
                    <a:pt x="1650032" y="157304"/>
                  </a:cubicBezTo>
                  <a:lnTo>
                    <a:pt x="1650032" y="350184"/>
                  </a:lnTo>
                  <a:cubicBezTo>
                    <a:pt x="1650032" y="437060"/>
                    <a:pt x="1579605" y="507487"/>
                    <a:pt x="1492729" y="507487"/>
                  </a:cubicBezTo>
                  <a:lnTo>
                    <a:pt x="157304" y="507487"/>
                  </a:lnTo>
                  <a:cubicBezTo>
                    <a:pt x="115584" y="507487"/>
                    <a:pt x="75573" y="490914"/>
                    <a:pt x="46073" y="461414"/>
                  </a:cubicBezTo>
                  <a:cubicBezTo>
                    <a:pt x="16573" y="431914"/>
                    <a:pt x="0" y="391903"/>
                    <a:pt x="0" y="350184"/>
                  </a:cubicBezTo>
                  <a:lnTo>
                    <a:pt x="0" y="157304"/>
                  </a:lnTo>
                  <a:cubicBezTo>
                    <a:pt x="0" y="115584"/>
                    <a:pt x="16573" y="75573"/>
                    <a:pt x="46073" y="46073"/>
                  </a:cubicBezTo>
                  <a:cubicBezTo>
                    <a:pt x="75573" y="16573"/>
                    <a:pt x="115584" y="0"/>
                    <a:pt x="157304" y="0"/>
                  </a:cubicBez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1650032" cy="564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eue Machina Ultra-Bold"/>
                </a:rPr>
                <a:t>Looker</a:t>
              </a:r>
            </a:p>
          </p:txBody>
        </p:sp>
      </p:grpSp>
      <p:sp>
        <p:nvSpPr>
          <p:cNvPr name="AutoShape 35" id="35"/>
          <p:cNvSpPr/>
          <p:nvPr/>
        </p:nvSpPr>
        <p:spPr>
          <a:xfrm flipH="true">
            <a:off x="10284545" y="7358821"/>
            <a:ext cx="19050" cy="577448"/>
          </a:xfrm>
          <a:prstGeom prst="line">
            <a:avLst/>
          </a:prstGeom>
          <a:ln cap="flat" w="38100">
            <a:solidFill>
              <a:srgbClr val="1C3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6" id="36"/>
          <p:cNvSpPr/>
          <p:nvPr/>
        </p:nvSpPr>
        <p:spPr>
          <a:xfrm>
            <a:off x="8196731" y="1762246"/>
            <a:ext cx="668" cy="7688065"/>
          </a:xfrm>
          <a:prstGeom prst="line">
            <a:avLst/>
          </a:prstGeom>
          <a:ln cap="flat" w="19050">
            <a:solidFill>
              <a:srgbClr val="94A6B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7" id="37"/>
          <p:cNvSpPr/>
          <p:nvPr/>
        </p:nvSpPr>
        <p:spPr>
          <a:xfrm flipH="false" flipV="false" rot="0">
            <a:off x="12915983" y="3589078"/>
            <a:ext cx="1018790" cy="1109062"/>
          </a:xfrm>
          <a:custGeom>
            <a:avLst/>
            <a:gdLst/>
            <a:ahLst/>
            <a:cxnLst/>
            <a:rect r="r" b="b" t="t" l="l"/>
            <a:pathLst>
              <a:path h="1109062" w="1018790">
                <a:moveTo>
                  <a:pt x="0" y="0"/>
                </a:moveTo>
                <a:lnTo>
                  <a:pt x="1018790" y="0"/>
                </a:lnTo>
                <a:lnTo>
                  <a:pt x="1018790" y="1109062"/>
                </a:lnTo>
                <a:lnTo>
                  <a:pt x="0" y="110906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0196762" y="414501"/>
            <a:ext cx="4908283" cy="78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5"/>
              </a:lnSpc>
              <a:spcBef>
                <a:spcPct val="0"/>
              </a:spcBef>
            </a:pPr>
            <a:r>
              <a:rPr lang="en-US" sz="4525">
                <a:solidFill>
                  <a:srgbClr val="0B1320"/>
                </a:solidFill>
                <a:latin typeface="Neue Machina Ultra-Bold"/>
              </a:rPr>
              <a:t>Big Data - POC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29333" y="3425715"/>
            <a:ext cx="7460700" cy="2929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eue Machina Ultra-Bold"/>
                <a:ea typeface="Neue Machina Ultra-Bold"/>
              </a:rPr>
              <a:t>⚡️  Transfert données structurées streaming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ea typeface="Neue Machina Ultra-Bold"/>
              </a:rPr>
              <a:t>📦</a:t>
            </a:r>
            <a:r>
              <a:rPr lang="en-US" sz="2400">
                <a:solidFill>
                  <a:srgbClr val="FFFFFF"/>
                </a:solidFill>
                <a:latin typeface="Neue Machina Ultra-Bold"/>
              </a:rPr>
              <a:t>  Transfert de vidéo en batch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eue Machina Ultra-Bold"/>
                <a:ea typeface="Neue Machina Ultra-Bold"/>
              </a:rPr>
              <a:t>🚀  Stockage des données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eue Machina Ultra-Bold"/>
                <a:ea typeface="Neue Machina Ultra-Bold"/>
              </a:rPr>
              <a:t>📈  Dashoarding</a:t>
            </a:r>
          </a:p>
        </p:txBody>
      </p:sp>
      <p:sp>
        <p:nvSpPr>
          <p:cNvPr name="AutoShape 40" id="40"/>
          <p:cNvSpPr/>
          <p:nvPr/>
        </p:nvSpPr>
        <p:spPr>
          <a:xfrm flipV="true">
            <a:off x="13425378" y="5001414"/>
            <a:ext cx="0" cy="1602747"/>
          </a:xfrm>
          <a:prstGeom prst="line">
            <a:avLst/>
          </a:prstGeom>
          <a:ln cap="flat" w="38100">
            <a:solidFill>
              <a:srgbClr val="1C3F60"/>
            </a:solidFill>
            <a:prstDash val="solid"/>
            <a:headEnd type="arrow" len="sm" w="med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404343"/>
            <a:ext cx="19128000" cy="7171114"/>
          </a:xfrm>
          <a:prstGeom prst="rect">
            <a:avLst/>
          </a:prstGeom>
          <a:solidFill>
            <a:srgbClr val="AFC1D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206946" y="7581900"/>
            <a:ext cx="3788469" cy="2955031"/>
          </a:xfrm>
          <a:custGeom>
            <a:avLst/>
            <a:gdLst/>
            <a:ahLst/>
            <a:cxnLst/>
            <a:rect r="r" b="b" t="t" l="l"/>
            <a:pathLst>
              <a:path h="2955031" w="3788469">
                <a:moveTo>
                  <a:pt x="0" y="0"/>
                </a:moveTo>
                <a:lnTo>
                  <a:pt x="3788469" y="0"/>
                </a:lnTo>
                <a:lnTo>
                  <a:pt x="3788469" y="2955031"/>
                </a:lnTo>
                <a:lnTo>
                  <a:pt x="0" y="2955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5504" r="-5989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99499" y="-111724"/>
            <a:ext cx="2699780" cy="2622200"/>
          </a:xfrm>
          <a:custGeom>
            <a:avLst/>
            <a:gdLst/>
            <a:ahLst/>
            <a:cxnLst/>
            <a:rect r="r" b="b" t="t" l="l"/>
            <a:pathLst>
              <a:path h="2622200" w="2699780">
                <a:moveTo>
                  <a:pt x="0" y="0"/>
                </a:moveTo>
                <a:lnTo>
                  <a:pt x="2699780" y="0"/>
                </a:lnTo>
                <a:lnTo>
                  <a:pt x="2699780" y="2622200"/>
                </a:lnTo>
                <a:lnTo>
                  <a:pt x="0" y="262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4371" t="0" r="0" b="-131588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976761" y="1228552"/>
            <a:ext cx="7072628" cy="7830863"/>
            <a:chOff x="0" y="0"/>
            <a:chExt cx="9430171" cy="1044115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6"/>
            <a:srcRect l="19931" t="0" r="19931" b="0"/>
            <a:stretch>
              <a:fillRect/>
            </a:stretch>
          </p:blipFill>
          <p:spPr>
            <a:xfrm flipH="false" flipV="false">
              <a:off x="0" y="0"/>
              <a:ext cx="9430171" cy="10441151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8582669" y="241371"/>
            <a:ext cx="2788184" cy="2788184"/>
          </a:xfrm>
          <a:custGeom>
            <a:avLst/>
            <a:gdLst/>
            <a:ahLst/>
            <a:cxnLst/>
            <a:rect r="r" b="b" t="t" l="l"/>
            <a:pathLst>
              <a:path h="2788184" w="2788184">
                <a:moveTo>
                  <a:pt x="0" y="0"/>
                </a:moveTo>
                <a:lnTo>
                  <a:pt x="2788184" y="0"/>
                </a:lnTo>
                <a:lnTo>
                  <a:pt x="2788184" y="2788185"/>
                </a:lnTo>
                <a:lnTo>
                  <a:pt x="0" y="27881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6637860" y="7588684"/>
            <a:ext cx="3300281" cy="4919118"/>
          </a:xfrm>
          <a:custGeom>
            <a:avLst/>
            <a:gdLst/>
            <a:ahLst/>
            <a:cxnLst/>
            <a:rect r="r" b="b" t="t" l="l"/>
            <a:pathLst>
              <a:path h="4919118" w="3300281">
                <a:moveTo>
                  <a:pt x="0" y="0"/>
                </a:moveTo>
                <a:lnTo>
                  <a:pt x="3300280" y="0"/>
                </a:lnTo>
                <a:lnTo>
                  <a:pt x="3300280" y="4919118"/>
                </a:lnTo>
                <a:lnTo>
                  <a:pt x="0" y="49191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-1650140" y="-2218187"/>
            <a:ext cx="3300281" cy="4919118"/>
          </a:xfrm>
          <a:custGeom>
            <a:avLst/>
            <a:gdLst/>
            <a:ahLst/>
            <a:cxnLst/>
            <a:rect r="r" b="b" t="t" l="l"/>
            <a:pathLst>
              <a:path h="4919118" w="3300281">
                <a:moveTo>
                  <a:pt x="0" y="0"/>
                </a:moveTo>
                <a:lnTo>
                  <a:pt x="3300280" y="0"/>
                </a:lnTo>
                <a:lnTo>
                  <a:pt x="3300280" y="4919117"/>
                </a:lnTo>
                <a:lnTo>
                  <a:pt x="0" y="49191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783096" y="7900394"/>
            <a:ext cx="3843773" cy="1350125"/>
          </a:xfrm>
          <a:custGeom>
            <a:avLst/>
            <a:gdLst/>
            <a:ahLst/>
            <a:cxnLst/>
            <a:rect r="r" b="b" t="t" l="l"/>
            <a:pathLst>
              <a:path h="1350125" w="3843773">
                <a:moveTo>
                  <a:pt x="0" y="0"/>
                </a:moveTo>
                <a:lnTo>
                  <a:pt x="3843773" y="0"/>
                </a:lnTo>
                <a:lnTo>
                  <a:pt x="3843773" y="1350126"/>
                </a:lnTo>
                <a:lnTo>
                  <a:pt x="0" y="13501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319161" y="9719613"/>
            <a:ext cx="7315200" cy="1134774"/>
          </a:xfrm>
          <a:custGeom>
            <a:avLst/>
            <a:gdLst/>
            <a:ahLst/>
            <a:cxnLst/>
            <a:rect r="r" b="b" t="t" l="l"/>
            <a:pathLst>
              <a:path h="1134774" w="7315200">
                <a:moveTo>
                  <a:pt x="0" y="0"/>
                </a:moveTo>
                <a:lnTo>
                  <a:pt x="7315200" y="0"/>
                </a:lnTo>
                <a:lnTo>
                  <a:pt x="7315200" y="1134774"/>
                </a:lnTo>
                <a:lnTo>
                  <a:pt x="0" y="11347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-106284"/>
            </a:stretch>
          </a:blipFill>
        </p:spPr>
      </p:sp>
      <p:sp>
        <p:nvSpPr>
          <p:cNvPr name="AutoShape 12" id="12"/>
          <p:cNvSpPr/>
          <p:nvPr/>
        </p:nvSpPr>
        <p:spPr>
          <a:xfrm rot="0">
            <a:off x="1501384" y="4241696"/>
            <a:ext cx="6492240" cy="0"/>
          </a:xfrm>
          <a:prstGeom prst="line">
            <a:avLst/>
          </a:prstGeom>
          <a:ln cap="rnd" w="76200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07184" y="4449775"/>
            <a:ext cx="4091532" cy="3948328"/>
          </a:xfrm>
          <a:custGeom>
            <a:avLst/>
            <a:gdLst/>
            <a:ahLst/>
            <a:cxnLst/>
            <a:rect r="r" b="b" t="t" l="l"/>
            <a:pathLst>
              <a:path h="3948328" w="4091532">
                <a:moveTo>
                  <a:pt x="0" y="0"/>
                </a:moveTo>
                <a:lnTo>
                  <a:pt x="4091531" y="0"/>
                </a:lnTo>
                <a:lnTo>
                  <a:pt x="4091531" y="3948327"/>
                </a:lnTo>
                <a:lnTo>
                  <a:pt x="0" y="394832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94097" y="2663639"/>
            <a:ext cx="6155805" cy="1061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0B1320"/>
                </a:solidFill>
                <a:latin typeface="Neue Machina Bold"/>
              </a:rPr>
              <a:t>POC IA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1279" y="2714413"/>
            <a:ext cx="18288000" cy="4230429"/>
          </a:xfrm>
          <a:prstGeom prst="rect">
            <a:avLst/>
          </a:prstGeom>
          <a:solidFill>
            <a:srgbClr val="AFC1D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7595052" y="6652222"/>
            <a:ext cx="3097897" cy="642814"/>
          </a:xfrm>
          <a:custGeom>
            <a:avLst/>
            <a:gdLst/>
            <a:ahLst/>
            <a:cxnLst/>
            <a:rect r="r" b="b" t="t" l="l"/>
            <a:pathLst>
              <a:path h="642814" w="3097897">
                <a:moveTo>
                  <a:pt x="0" y="0"/>
                </a:moveTo>
                <a:lnTo>
                  <a:pt x="3097896" y="0"/>
                </a:lnTo>
                <a:lnTo>
                  <a:pt x="3097896" y="642813"/>
                </a:lnTo>
                <a:lnTo>
                  <a:pt x="0" y="642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22113" y="-540221"/>
            <a:ext cx="3843773" cy="1350125"/>
          </a:xfrm>
          <a:custGeom>
            <a:avLst/>
            <a:gdLst/>
            <a:ahLst/>
            <a:cxnLst/>
            <a:rect r="r" b="b" t="t" l="l"/>
            <a:pathLst>
              <a:path h="1350125" w="3843773">
                <a:moveTo>
                  <a:pt x="0" y="0"/>
                </a:moveTo>
                <a:lnTo>
                  <a:pt x="3843774" y="0"/>
                </a:lnTo>
                <a:lnTo>
                  <a:pt x="3843774" y="1350125"/>
                </a:lnTo>
                <a:lnTo>
                  <a:pt x="0" y="13501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06946" y="7581900"/>
            <a:ext cx="3788469" cy="2955031"/>
          </a:xfrm>
          <a:custGeom>
            <a:avLst/>
            <a:gdLst/>
            <a:ahLst/>
            <a:cxnLst/>
            <a:rect r="r" b="b" t="t" l="l"/>
            <a:pathLst>
              <a:path h="2955031" w="3788469">
                <a:moveTo>
                  <a:pt x="0" y="0"/>
                </a:moveTo>
                <a:lnTo>
                  <a:pt x="3788469" y="0"/>
                </a:lnTo>
                <a:lnTo>
                  <a:pt x="3788469" y="2955031"/>
                </a:lnTo>
                <a:lnTo>
                  <a:pt x="0" y="2955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05504" r="-5989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99499" y="-111724"/>
            <a:ext cx="2699780" cy="2622200"/>
          </a:xfrm>
          <a:custGeom>
            <a:avLst/>
            <a:gdLst/>
            <a:ahLst/>
            <a:cxnLst/>
            <a:rect r="r" b="b" t="t" l="l"/>
            <a:pathLst>
              <a:path h="2622200" w="2699780">
                <a:moveTo>
                  <a:pt x="0" y="0"/>
                </a:moveTo>
                <a:lnTo>
                  <a:pt x="2699780" y="0"/>
                </a:lnTo>
                <a:lnTo>
                  <a:pt x="2699780" y="2622200"/>
                </a:lnTo>
                <a:lnTo>
                  <a:pt x="0" y="262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24371" t="0" r="0" b="-13158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86400" y="9719613"/>
            <a:ext cx="7315200" cy="1134774"/>
          </a:xfrm>
          <a:custGeom>
            <a:avLst/>
            <a:gdLst/>
            <a:ahLst/>
            <a:cxnLst/>
            <a:rect r="r" b="b" t="t" l="l"/>
            <a:pathLst>
              <a:path h="1134774" w="7315200">
                <a:moveTo>
                  <a:pt x="0" y="0"/>
                </a:moveTo>
                <a:lnTo>
                  <a:pt x="7315200" y="0"/>
                </a:lnTo>
                <a:lnTo>
                  <a:pt x="7315200" y="1134774"/>
                </a:lnTo>
                <a:lnTo>
                  <a:pt x="0" y="11347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-10628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394092" y="-1259251"/>
            <a:ext cx="2788184" cy="2788184"/>
          </a:xfrm>
          <a:custGeom>
            <a:avLst/>
            <a:gdLst/>
            <a:ahLst/>
            <a:cxnLst/>
            <a:rect r="r" b="b" t="t" l="l"/>
            <a:pathLst>
              <a:path h="2788184" w="2788184">
                <a:moveTo>
                  <a:pt x="0" y="0"/>
                </a:moveTo>
                <a:lnTo>
                  <a:pt x="2788184" y="0"/>
                </a:lnTo>
                <a:lnTo>
                  <a:pt x="2788184" y="2788184"/>
                </a:lnTo>
                <a:lnTo>
                  <a:pt x="0" y="27881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6637860" y="7588684"/>
            <a:ext cx="3300281" cy="4919118"/>
          </a:xfrm>
          <a:custGeom>
            <a:avLst/>
            <a:gdLst/>
            <a:ahLst/>
            <a:cxnLst/>
            <a:rect r="r" b="b" t="t" l="l"/>
            <a:pathLst>
              <a:path h="4919118" w="3300281">
                <a:moveTo>
                  <a:pt x="0" y="0"/>
                </a:moveTo>
                <a:lnTo>
                  <a:pt x="3300280" y="0"/>
                </a:lnTo>
                <a:lnTo>
                  <a:pt x="3300280" y="4919118"/>
                </a:lnTo>
                <a:lnTo>
                  <a:pt x="0" y="49191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20601" y="4248603"/>
            <a:ext cx="12246798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B1320"/>
                </a:solidFill>
                <a:latin typeface="Neue Machina Ultra-Bold"/>
              </a:rPr>
              <a:t>Présentation du POC IOT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2743200"/>
            <a:ext cx="18288000" cy="4230429"/>
          </a:xfrm>
          <a:prstGeom prst="rect">
            <a:avLst/>
          </a:prstGeom>
          <a:solidFill>
            <a:srgbClr val="AFC1D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7595052" y="6652222"/>
            <a:ext cx="3097897" cy="642814"/>
          </a:xfrm>
          <a:custGeom>
            <a:avLst/>
            <a:gdLst/>
            <a:ahLst/>
            <a:cxnLst/>
            <a:rect r="r" b="b" t="t" l="l"/>
            <a:pathLst>
              <a:path h="642814" w="3097897">
                <a:moveTo>
                  <a:pt x="0" y="0"/>
                </a:moveTo>
                <a:lnTo>
                  <a:pt x="3097896" y="0"/>
                </a:lnTo>
                <a:lnTo>
                  <a:pt x="3097896" y="642813"/>
                </a:lnTo>
                <a:lnTo>
                  <a:pt x="0" y="642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22113" y="-540221"/>
            <a:ext cx="3843773" cy="1350125"/>
          </a:xfrm>
          <a:custGeom>
            <a:avLst/>
            <a:gdLst/>
            <a:ahLst/>
            <a:cxnLst/>
            <a:rect r="r" b="b" t="t" l="l"/>
            <a:pathLst>
              <a:path h="1350125" w="3843773">
                <a:moveTo>
                  <a:pt x="0" y="0"/>
                </a:moveTo>
                <a:lnTo>
                  <a:pt x="3843774" y="0"/>
                </a:lnTo>
                <a:lnTo>
                  <a:pt x="3843774" y="1350125"/>
                </a:lnTo>
                <a:lnTo>
                  <a:pt x="0" y="13501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06946" y="7581900"/>
            <a:ext cx="3788469" cy="2955031"/>
          </a:xfrm>
          <a:custGeom>
            <a:avLst/>
            <a:gdLst/>
            <a:ahLst/>
            <a:cxnLst/>
            <a:rect r="r" b="b" t="t" l="l"/>
            <a:pathLst>
              <a:path h="2955031" w="3788469">
                <a:moveTo>
                  <a:pt x="0" y="0"/>
                </a:moveTo>
                <a:lnTo>
                  <a:pt x="3788469" y="0"/>
                </a:lnTo>
                <a:lnTo>
                  <a:pt x="3788469" y="2955031"/>
                </a:lnTo>
                <a:lnTo>
                  <a:pt x="0" y="2955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05504" r="-5989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99499" y="-111724"/>
            <a:ext cx="2699780" cy="2622200"/>
          </a:xfrm>
          <a:custGeom>
            <a:avLst/>
            <a:gdLst/>
            <a:ahLst/>
            <a:cxnLst/>
            <a:rect r="r" b="b" t="t" l="l"/>
            <a:pathLst>
              <a:path h="2622200" w="2699780">
                <a:moveTo>
                  <a:pt x="0" y="0"/>
                </a:moveTo>
                <a:lnTo>
                  <a:pt x="2699780" y="0"/>
                </a:lnTo>
                <a:lnTo>
                  <a:pt x="2699780" y="2622200"/>
                </a:lnTo>
                <a:lnTo>
                  <a:pt x="0" y="262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24371" t="0" r="0" b="-13158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86400" y="9719613"/>
            <a:ext cx="7315200" cy="1134774"/>
          </a:xfrm>
          <a:custGeom>
            <a:avLst/>
            <a:gdLst/>
            <a:ahLst/>
            <a:cxnLst/>
            <a:rect r="r" b="b" t="t" l="l"/>
            <a:pathLst>
              <a:path h="1134774" w="7315200">
                <a:moveTo>
                  <a:pt x="0" y="0"/>
                </a:moveTo>
                <a:lnTo>
                  <a:pt x="7315200" y="0"/>
                </a:lnTo>
                <a:lnTo>
                  <a:pt x="7315200" y="1134774"/>
                </a:lnTo>
                <a:lnTo>
                  <a:pt x="0" y="11347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-10628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394092" y="-1259251"/>
            <a:ext cx="2788184" cy="2788184"/>
          </a:xfrm>
          <a:custGeom>
            <a:avLst/>
            <a:gdLst/>
            <a:ahLst/>
            <a:cxnLst/>
            <a:rect r="r" b="b" t="t" l="l"/>
            <a:pathLst>
              <a:path h="2788184" w="2788184">
                <a:moveTo>
                  <a:pt x="0" y="0"/>
                </a:moveTo>
                <a:lnTo>
                  <a:pt x="2788184" y="0"/>
                </a:lnTo>
                <a:lnTo>
                  <a:pt x="2788184" y="2788184"/>
                </a:lnTo>
                <a:lnTo>
                  <a:pt x="0" y="27881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6637860" y="7588684"/>
            <a:ext cx="3300281" cy="4919118"/>
          </a:xfrm>
          <a:custGeom>
            <a:avLst/>
            <a:gdLst/>
            <a:ahLst/>
            <a:cxnLst/>
            <a:rect r="r" b="b" t="t" l="l"/>
            <a:pathLst>
              <a:path h="4919118" w="3300281">
                <a:moveTo>
                  <a:pt x="0" y="0"/>
                </a:moveTo>
                <a:lnTo>
                  <a:pt x="3300280" y="0"/>
                </a:lnTo>
                <a:lnTo>
                  <a:pt x="3300280" y="4919118"/>
                </a:lnTo>
                <a:lnTo>
                  <a:pt x="0" y="49191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20601" y="4248603"/>
            <a:ext cx="12246798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B1320"/>
                </a:solidFill>
                <a:latin typeface="Neue Machina Ultra-Bold"/>
              </a:rPr>
              <a:t>Securité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00236" y="4633663"/>
            <a:ext cx="6572328" cy="10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3F6FA"/>
                </a:solidFill>
                <a:latin typeface="Neue Machina Ultra-Bold"/>
              </a:rPr>
              <a:t>Contact 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372800" y="1733459"/>
            <a:ext cx="6993033" cy="8553541"/>
          </a:xfrm>
          <a:prstGeom prst="rect">
            <a:avLst/>
          </a:prstGeom>
          <a:solidFill>
            <a:srgbClr val="AFC1D0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780256" y="2177061"/>
            <a:ext cx="5855161" cy="480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B1320"/>
                </a:solidFill>
                <a:latin typeface="Neue Machina Ultra-Bold"/>
              </a:rPr>
              <a:t>ADDRESSE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80256" y="2646239"/>
            <a:ext cx="5855161" cy="85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B1320"/>
                </a:solidFill>
                <a:latin typeface="Telegraf"/>
              </a:rPr>
              <a:t>14-16 Rue Voltaire, 94270 Le Kremlin-Bicêtre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96583" y="3986653"/>
            <a:ext cx="5855161" cy="480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u="none">
                <a:solidFill>
                  <a:srgbClr val="0B1320"/>
                </a:solidFill>
                <a:latin typeface="Neue Machina Ultra-Bold"/>
              </a:rPr>
              <a:t>EMAIL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96583" y="4665348"/>
            <a:ext cx="5855161" cy="43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B1320"/>
                </a:solidFill>
                <a:latin typeface="Telegraf"/>
              </a:rPr>
              <a:t>Yanis.slimani@epitech.eu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96583" y="5809762"/>
            <a:ext cx="5855161" cy="480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B1320"/>
                </a:solidFill>
                <a:latin typeface="Neue Machina Ultra-Bold"/>
              </a:rPr>
              <a:t>NUMÉRO DE TÉLÉPHONE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96583" y="6488429"/>
            <a:ext cx="5855161" cy="434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B1320"/>
                </a:solidFill>
                <a:latin typeface="Telegraf"/>
              </a:rPr>
              <a:t>07 61 60 39 49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206946" y="7581900"/>
            <a:ext cx="3788469" cy="2955031"/>
          </a:xfrm>
          <a:custGeom>
            <a:avLst/>
            <a:gdLst/>
            <a:ahLst/>
            <a:cxnLst/>
            <a:rect r="r" b="b" t="t" l="l"/>
            <a:pathLst>
              <a:path h="2955031" w="3788469">
                <a:moveTo>
                  <a:pt x="0" y="0"/>
                </a:moveTo>
                <a:lnTo>
                  <a:pt x="3788469" y="0"/>
                </a:lnTo>
                <a:lnTo>
                  <a:pt x="3788469" y="2955031"/>
                </a:lnTo>
                <a:lnTo>
                  <a:pt x="0" y="2955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5504" r="-59894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699499" y="-111724"/>
            <a:ext cx="2699780" cy="2622200"/>
          </a:xfrm>
          <a:custGeom>
            <a:avLst/>
            <a:gdLst/>
            <a:ahLst/>
            <a:cxnLst/>
            <a:rect r="r" b="b" t="t" l="l"/>
            <a:pathLst>
              <a:path h="2622200" w="2699780">
                <a:moveTo>
                  <a:pt x="0" y="0"/>
                </a:moveTo>
                <a:lnTo>
                  <a:pt x="2699780" y="0"/>
                </a:lnTo>
                <a:lnTo>
                  <a:pt x="2699780" y="2622200"/>
                </a:lnTo>
                <a:lnTo>
                  <a:pt x="0" y="262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4371" t="0" r="0" b="-13158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6637860" y="7588684"/>
            <a:ext cx="3300281" cy="4919118"/>
          </a:xfrm>
          <a:custGeom>
            <a:avLst/>
            <a:gdLst/>
            <a:ahLst/>
            <a:cxnLst/>
            <a:rect r="r" b="b" t="t" l="l"/>
            <a:pathLst>
              <a:path h="4919118" w="3300281">
                <a:moveTo>
                  <a:pt x="0" y="0"/>
                </a:moveTo>
                <a:lnTo>
                  <a:pt x="3300280" y="0"/>
                </a:lnTo>
                <a:lnTo>
                  <a:pt x="3300280" y="4919118"/>
                </a:lnTo>
                <a:lnTo>
                  <a:pt x="0" y="49191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-1650140" y="-2218187"/>
            <a:ext cx="3300281" cy="4919118"/>
          </a:xfrm>
          <a:custGeom>
            <a:avLst/>
            <a:gdLst/>
            <a:ahLst/>
            <a:cxnLst/>
            <a:rect r="r" b="b" t="t" l="l"/>
            <a:pathLst>
              <a:path h="4919118" w="3300281">
                <a:moveTo>
                  <a:pt x="0" y="0"/>
                </a:moveTo>
                <a:lnTo>
                  <a:pt x="3300280" y="0"/>
                </a:lnTo>
                <a:lnTo>
                  <a:pt x="3300280" y="4919117"/>
                </a:lnTo>
                <a:lnTo>
                  <a:pt x="0" y="49191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486400" y="9719613"/>
            <a:ext cx="7315200" cy="1134774"/>
          </a:xfrm>
          <a:custGeom>
            <a:avLst/>
            <a:gdLst/>
            <a:ahLst/>
            <a:cxnLst/>
            <a:rect r="r" b="b" t="t" l="l"/>
            <a:pathLst>
              <a:path h="1134774" w="7315200">
                <a:moveTo>
                  <a:pt x="0" y="0"/>
                </a:moveTo>
                <a:lnTo>
                  <a:pt x="7315200" y="0"/>
                </a:lnTo>
                <a:lnTo>
                  <a:pt x="7315200" y="1134774"/>
                </a:lnTo>
                <a:lnTo>
                  <a:pt x="0" y="11347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-106284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759484" y="3546323"/>
            <a:ext cx="2788184" cy="2788184"/>
          </a:xfrm>
          <a:custGeom>
            <a:avLst/>
            <a:gdLst/>
            <a:ahLst/>
            <a:cxnLst/>
            <a:rect r="r" b="b" t="t" l="l"/>
            <a:pathLst>
              <a:path h="2788184" w="2788184">
                <a:moveTo>
                  <a:pt x="0" y="0"/>
                </a:moveTo>
                <a:lnTo>
                  <a:pt x="2788184" y="0"/>
                </a:lnTo>
                <a:lnTo>
                  <a:pt x="2788184" y="2788185"/>
                </a:lnTo>
                <a:lnTo>
                  <a:pt x="0" y="27881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247635" y="1412052"/>
            <a:ext cx="3097897" cy="642814"/>
          </a:xfrm>
          <a:custGeom>
            <a:avLst/>
            <a:gdLst/>
            <a:ahLst/>
            <a:cxnLst/>
            <a:rect r="r" b="b" t="t" l="l"/>
            <a:pathLst>
              <a:path h="642814" w="3097897">
                <a:moveTo>
                  <a:pt x="0" y="0"/>
                </a:moveTo>
                <a:lnTo>
                  <a:pt x="3097897" y="0"/>
                </a:lnTo>
                <a:lnTo>
                  <a:pt x="3097897" y="642814"/>
                </a:lnTo>
                <a:lnTo>
                  <a:pt x="0" y="6428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366113" y="6564624"/>
            <a:ext cx="3843773" cy="1350125"/>
          </a:xfrm>
          <a:custGeom>
            <a:avLst/>
            <a:gdLst/>
            <a:ahLst/>
            <a:cxnLst/>
            <a:rect r="r" b="b" t="t" l="l"/>
            <a:pathLst>
              <a:path h="1350125" w="3843773">
                <a:moveTo>
                  <a:pt x="0" y="0"/>
                </a:moveTo>
                <a:lnTo>
                  <a:pt x="3843774" y="0"/>
                </a:lnTo>
                <a:lnTo>
                  <a:pt x="3843774" y="1350125"/>
                </a:lnTo>
                <a:lnTo>
                  <a:pt x="0" y="13501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87138" y="3706267"/>
            <a:ext cx="11524339" cy="1907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12"/>
              </a:lnSpc>
            </a:pPr>
            <a:r>
              <a:rPr lang="en-US" sz="14400">
                <a:solidFill>
                  <a:srgbClr val="F3F6FA"/>
                </a:solidFill>
                <a:latin typeface="Neue Machina Ultra-Bold"/>
              </a:rPr>
              <a:t>MERCI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595052" y="7683692"/>
            <a:ext cx="1107406" cy="854087"/>
          </a:xfrm>
          <a:custGeom>
            <a:avLst/>
            <a:gdLst/>
            <a:ahLst/>
            <a:cxnLst/>
            <a:rect r="r" b="b" t="t" l="l"/>
            <a:pathLst>
              <a:path h="854087" w="1107406">
                <a:moveTo>
                  <a:pt x="0" y="0"/>
                </a:moveTo>
                <a:lnTo>
                  <a:pt x="1107405" y="0"/>
                </a:lnTo>
                <a:lnTo>
                  <a:pt x="1107405" y="854086"/>
                </a:lnTo>
                <a:lnTo>
                  <a:pt x="0" y="8540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914263" y="7588442"/>
            <a:ext cx="2847931" cy="1014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3F6FA"/>
                </a:solidFill>
                <a:latin typeface="Telegraf Bold"/>
              </a:rPr>
              <a:t>FINTECH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06946" y="7581900"/>
            <a:ext cx="3788469" cy="2955031"/>
          </a:xfrm>
          <a:custGeom>
            <a:avLst/>
            <a:gdLst/>
            <a:ahLst/>
            <a:cxnLst/>
            <a:rect r="r" b="b" t="t" l="l"/>
            <a:pathLst>
              <a:path h="2955031" w="3788469">
                <a:moveTo>
                  <a:pt x="0" y="0"/>
                </a:moveTo>
                <a:lnTo>
                  <a:pt x="3788469" y="0"/>
                </a:lnTo>
                <a:lnTo>
                  <a:pt x="3788469" y="2955031"/>
                </a:lnTo>
                <a:lnTo>
                  <a:pt x="0" y="2955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05504" r="-5989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99499" y="-111724"/>
            <a:ext cx="2699780" cy="2622200"/>
          </a:xfrm>
          <a:custGeom>
            <a:avLst/>
            <a:gdLst/>
            <a:ahLst/>
            <a:cxnLst/>
            <a:rect r="r" b="b" t="t" l="l"/>
            <a:pathLst>
              <a:path h="2622200" w="2699780">
                <a:moveTo>
                  <a:pt x="0" y="0"/>
                </a:moveTo>
                <a:lnTo>
                  <a:pt x="2699780" y="0"/>
                </a:lnTo>
                <a:lnTo>
                  <a:pt x="2699780" y="2622200"/>
                </a:lnTo>
                <a:lnTo>
                  <a:pt x="0" y="262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24371" t="0" r="0" b="-13158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6637860" y="7588684"/>
            <a:ext cx="3300281" cy="4919118"/>
          </a:xfrm>
          <a:custGeom>
            <a:avLst/>
            <a:gdLst/>
            <a:ahLst/>
            <a:cxnLst/>
            <a:rect r="r" b="b" t="t" l="l"/>
            <a:pathLst>
              <a:path h="4919118" w="3300281">
                <a:moveTo>
                  <a:pt x="0" y="0"/>
                </a:moveTo>
                <a:lnTo>
                  <a:pt x="3300280" y="0"/>
                </a:lnTo>
                <a:lnTo>
                  <a:pt x="3300280" y="4919118"/>
                </a:lnTo>
                <a:lnTo>
                  <a:pt x="0" y="49191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04764" y="9441372"/>
            <a:ext cx="2788184" cy="2788184"/>
          </a:xfrm>
          <a:custGeom>
            <a:avLst/>
            <a:gdLst/>
            <a:ahLst/>
            <a:cxnLst/>
            <a:rect r="r" b="b" t="t" l="l"/>
            <a:pathLst>
              <a:path h="2788184" w="2788184">
                <a:moveTo>
                  <a:pt x="0" y="0"/>
                </a:moveTo>
                <a:lnTo>
                  <a:pt x="2788184" y="0"/>
                </a:lnTo>
                <a:lnTo>
                  <a:pt x="2788184" y="2788184"/>
                </a:lnTo>
                <a:lnTo>
                  <a:pt x="0" y="27881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-1650140" y="-2218187"/>
            <a:ext cx="3300281" cy="4919118"/>
          </a:xfrm>
          <a:custGeom>
            <a:avLst/>
            <a:gdLst/>
            <a:ahLst/>
            <a:cxnLst/>
            <a:rect r="r" b="b" t="t" l="l"/>
            <a:pathLst>
              <a:path h="4919118" w="3300281">
                <a:moveTo>
                  <a:pt x="0" y="0"/>
                </a:moveTo>
                <a:lnTo>
                  <a:pt x="3300280" y="0"/>
                </a:lnTo>
                <a:lnTo>
                  <a:pt x="3300280" y="4919117"/>
                </a:lnTo>
                <a:lnTo>
                  <a:pt x="0" y="49191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95052" y="1045383"/>
            <a:ext cx="3097897" cy="642814"/>
          </a:xfrm>
          <a:custGeom>
            <a:avLst/>
            <a:gdLst/>
            <a:ahLst/>
            <a:cxnLst/>
            <a:rect r="r" b="b" t="t" l="l"/>
            <a:pathLst>
              <a:path h="642814" w="3097897">
                <a:moveTo>
                  <a:pt x="0" y="0"/>
                </a:moveTo>
                <a:lnTo>
                  <a:pt x="3097896" y="0"/>
                </a:lnTo>
                <a:lnTo>
                  <a:pt x="3097896" y="642813"/>
                </a:lnTo>
                <a:lnTo>
                  <a:pt x="0" y="6428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rot="0">
            <a:off x="5897880" y="6926657"/>
            <a:ext cx="6492240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607288" y="2950493"/>
            <a:ext cx="7170339" cy="6307807"/>
          </a:xfrm>
          <a:prstGeom prst="rect">
            <a:avLst/>
          </a:prstGeom>
          <a:solidFill>
            <a:srgbClr val="36567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378534" y="3852790"/>
            <a:ext cx="4969785" cy="5135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2091" indent="-301045" lvl="1">
              <a:lnSpc>
                <a:spcPts val="3904"/>
              </a:lnSpc>
              <a:buFont typeface="Arial"/>
              <a:buChar char="•"/>
            </a:pPr>
            <a:r>
              <a:rPr lang="en-US" sz="2788">
                <a:solidFill>
                  <a:srgbClr val="F3F6FA"/>
                </a:solidFill>
                <a:latin typeface="Telegraf"/>
              </a:rPr>
              <a:t>L'équipe</a:t>
            </a:r>
          </a:p>
          <a:p>
            <a:pPr algn="ctr" marL="580501" indent="-290251" lvl="1">
              <a:lnSpc>
                <a:spcPts val="3764"/>
              </a:lnSpc>
              <a:buFont typeface="Arial"/>
              <a:buChar char="•"/>
            </a:pPr>
            <a:r>
              <a:rPr lang="en-US" sz="2688" u="none">
                <a:solidFill>
                  <a:srgbClr val="F3F6FA"/>
                </a:solidFill>
                <a:latin typeface="Telegraf"/>
              </a:rPr>
              <a:t> Mission </a:t>
            </a:r>
          </a:p>
          <a:p>
            <a:pPr algn="ctr" marL="580501" indent="-290251" lvl="1">
              <a:lnSpc>
                <a:spcPts val="3764"/>
              </a:lnSpc>
              <a:buFont typeface="Arial"/>
              <a:buChar char="•"/>
            </a:pPr>
            <a:r>
              <a:rPr lang="en-US" sz="2688" u="none">
                <a:solidFill>
                  <a:srgbClr val="F3F6FA"/>
                </a:solidFill>
                <a:latin typeface="Telegraf"/>
              </a:rPr>
              <a:t>Projet </a:t>
            </a:r>
          </a:p>
          <a:p>
            <a:pPr algn="ctr" marL="580501" indent="-290251" lvl="1">
              <a:lnSpc>
                <a:spcPts val="3764"/>
              </a:lnSpc>
              <a:buFont typeface="Arial"/>
              <a:buChar char="•"/>
            </a:pPr>
            <a:r>
              <a:rPr lang="en-US" sz="2688" u="none">
                <a:solidFill>
                  <a:srgbClr val="F3F6FA"/>
                </a:solidFill>
                <a:latin typeface="Telegraf"/>
              </a:rPr>
              <a:t>Besoins </a:t>
            </a:r>
          </a:p>
          <a:p>
            <a:pPr algn="ctr" marL="580501" indent="-290251" lvl="1">
              <a:lnSpc>
                <a:spcPts val="3764"/>
              </a:lnSpc>
              <a:buFont typeface="Arial"/>
              <a:buChar char="•"/>
            </a:pPr>
            <a:r>
              <a:rPr lang="en-US" sz="2688" u="none">
                <a:solidFill>
                  <a:srgbClr val="F3F6FA"/>
                </a:solidFill>
                <a:latin typeface="Telegraf"/>
              </a:rPr>
              <a:t>Problématique</a:t>
            </a:r>
          </a:p>
          <a:p>
            <a:pPr algn="ctr" marL="580501" indent="-290251" lvl="1">
              <a:lnSpc>
                <a:spcPts val="3764"/>
              </a:lnSpc>
              <a:buFont typeface="Arial"/>
              <a:buChar char="•"/>
            </a:pPr>
            <a:r>
              <a:rPr lang="en-US" sz="2688" u="none">
                <a:solidFill>
                  <a:srgbClr val="F3F6FA"/>
                </a:solidFill>
                <a:latin typeface="Telegraf"/>
              </a:rPr>
              <a:t>Solution </a:t>
            </a:r>
          </a:p>
          <a:p>
            <a:pPr algn="ctr" marL="580501" indent="-290251" lvl="1">
              <a:lnSpc>
                <a:spcPts val="3764"/>
              </a:lnSpc>
              <a:buFont typeface="Arial"/>
              <a:buChar char="•"/>
            </a:pPr>
            <a:r>
              <a:rPr lang="en-US" sz="2688" u="none">
                <a:solidFill>
                  <a:srgbClr val="F3F6FA"/>
                </a:solidFill>
                <a:latin typeface="Telegraf"/>
              </a:rPr>
              <a:t>Chiffrage</a:t>
            </a:r>
          </a:p>
          <a:p>
            <a:pPr algn="ctr" marL="580501" indent="-290251" lvl="1">
              <a:lnSpc>
                <a:spcPts val="3764"/>
              </a:lnSpc>
              <a:buFont typeface="Arial"/>
              <a:buChar char="•"/>
            </a:pPr>
            <a:r>
              <a:rPr lang="en-US" sz="2688" u="none">
                <a:solidFill>
                  <a:srgbClr val="F3F6FA"/>
                </a:solidFill>
                <a:latin typeface="Telegraf"/>
              </a:rPr>
              <a:t>POC</a:t>
            </a:r>
          </a:p>
          <a:p>
            <a:pPr algn="ctr" marL="580501" indent="-290251" lvl="1">
              <a:lnSpc>
                <a:spcPts val="3764"/>
              </a:lnSpc>
              <a:buFont typeface="Arial"/>
              <a:buChar char="•"/>
            </a:pPr>
            <a:r>
              <a:rPr lang="en-US" sz="2688" u="none">
                <a:solidFill>
                  <a:srgbClr val="F3F6FA"/>
                </a:solidFill>
                <a:latin typeface="Telegraf"/>
              </a:rPr>
              <a:t>Contact</a:t>
            </a:r>
          </a:p>
          <a:p>
            <a:pPr algn="ctr">
              <a:lnSpc>
                <a:spcPts val="3204"/>
              </a:lnSpc>
            </a:pPr>
          </a:p>
          <a:p>
            <a:pPr algn="ctr">
              <a:lnSpc>
                <a:spcPts val="3204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796540" y="8598616"/>
            <a:ext cx="2788184" cy="2788184"/>
          </a:xfrm>
          <a:custGeom>
            <a:avLst/>
            <a:gdLst/>
            <a:ahLst/>
            <a:cxnLst/>
            <a:rect r="r" b="b" t="t" l="l"/>
            <a:pathLst>
              <a:path h="2788184" w="2788184">
                <a:moveTo>
                  <a:pt x="0" y="0"/>
                </a:moveTo>
                <a:lnTo>
                  <a:pt x="2788184" y="0"/>
                </a:lnTo>
                <a:lnTo>
                  <a:pt x="2788184" y="2788184"/>
                </a:lnTo>
                <a:lnTo>
                  <a:pt x="0" y="2788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48319" y="2355316"/>
            <a:ext cx="2788184" cy="2788184"/>
          </a:xfrm>
          <a:custGeom>
            <a:avLst/>
            <a:gdLst/>
            <a:ahLst/>
            <a:cxnLst/>
            <a:rect r="r" b="b" t="t" l="l"/>
            <a:pathLst>
              <a:path h="2788184" w="2788184">
                <a:moveTo>
                  <a:pt x="0" y="0"/>
                </a:moveTo>
                <a:lnTo>
                  <a:pt x="2788184" y="0"/>
                </a:lnTo>
                <a:lnTo>
                  <a:pt x="2788184" y="2788184"/>
                </a:lnTo>
                <a:lnTo>
                  <a:pt x="0" y="2788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6946" y="7581900"/>
            <a:ext cx="3788469" cy="2955031"/>
          </a:xfrm>
          <a:custGeom>
            <a:avLst/>
            <a:gdLst/>
            <a:ahLst/>
            <a:cxnLst/>
            <a:rect r="r" b="b" t="t" l="l"/>
            <a:pathLst>
              <a:path h="2955031" w="3788469">
                <a:moveTo>
                  <a:pt x="0" y="0"/>
                </a:moveTo>
                <a:lnTo>
                  <a:pt x="3788469" y="0"/>
                </a:lnTo>
                <a:lnTo>
                  <a:pt x="3788469" y="2955031"/>
                </a:lnTo>
                <a:lnTo>
                  <a:pt x="0" y="2955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05504" r="-5989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99499" y="-111724"/>
            <a:ext cx="2699780" cy="2622200"/>
          </a:xfrm>
          <a:custGeom>
            <a:avLst/>
            <a:gdLst/>
            <a:ahLst/>
            <a:cxnLst/>
            <a:rect r="r" b="b" t="t" l="l"/>
            <a:pathLst>
              <a:path h="2622200" w="2699780">
                <a:moveTo>
                  <a:pt x="0" y="0"/>
                </a:moveTo>
                <a:lnTo>
                  <a:pt x="2699780" y="0"/>
                </a:lnTo>
                <a:lnTo>
                  <a:pt x="2699780" y="2622200"/>
                </a:lnTo>
                <a:lnTo>
                  <a:pt x="0" y="262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4371" t="0" r="0" b="-13158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5609160" y="6798741"/>
            <a:ext cx="3300281" cy="4919118"/>
          </a:xfrm>
          <a:custGeom>
            <a:avLst/>
            <a:gdLst/>
            <a:ahLst/>
            <a:cxnLst/>
            <a:rect r="r" b="b" t="t" l="l"/>
            <a:pathLst>
              <a:path h="4919118" w="3300281">
                <a:moveTo>
                  <a:pt x="0" y="0"/>
                </a:moveTo>
                <a:lnTo>
                  <a:pt x="3300280" y="0"/>
                </a:lnTo>
                <a:lnTo>
                  <a:pt x="3300280" y="4919118"/>
                </a:lnTo>
                <a:lnTo>
                  <a:pt x="0" y="49191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7480" y="834596"/>
            <a:ext cx="3843773" cy="1350125"/>
          </a:xfrm>
          <a:custGeom>
            <a:avLst/>
            <a:gdLst/>
            <a:ahLst/>
            <a:cxnLst/>
            <a:rect r="r" b="b" t="t" l="l"/>
            <a:pathLst>
              <a:path h="1350125" w="3843773">
                <a:moveTo>
                  <a:pt x="0" y="0"/>
                </a:moveTo>
                <a:lnTo>
                  <a:pt x="3843773" y="0"/>
                </a:lnTo>
                <a:lnTo>
                  <a:pt x="3843773" y="1350125"/>
                </a:lnTo>
                <a:lnTo>
                  <a:pt x="0" y="13501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52736" y="5143500"/>
            <a:ext cx="6919811" cy="3366768"/>
            <a:chOff x="0" y="0"/>
            <a:chExt cx="9226415" cy="4489024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10"/>
            <a:srcRect l="0" t="11121" r="0" b="11121"/>
            <a:stretch>
              <a:fillRect/>
            </a:stretch>
          </p:blipFill>
          <p:spPr>
            <a:xfrm flipH="false" flipV="false">
              <a:off x="0" y="0"/>
              <a:ext cx="9226415" cy="4489024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519931" y="3232882"/>
            <a:ext cx="7317871" cy="106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40"/>
              </a:lnSpc>
            </a:pPr>
            <a:r>
              <a:rPr lang="en-US" sz="8000">
                <a:solidFill>
                  <a:srgbClr val="F3F6FA"/>
                </a:solidFill>
                <a:latin typeface="Neue Machina Ultra-Bold"/>
              </a:rPr>
              <a:t>Sommaire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210136" y="-482743"/>
            <a:ext cx="7867728" cy="3967457"/>
          </a:xfrm>
          <a:prstGeom prst="rect">
            <a:avLst/>
          </a:prstGeom>
          <a:solidFill>
            <a:srgbClr val="AFC1D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5699499" y="-111724"/>
            <a:ext cx="2699780" cy="2622200"/>
          </a:xfrm>
          <a:custGeom>
            <a:avLst/>
            <a:gdLst/>
            <a:ahLst/>
            <a:cxnLst/>
            <a:rect r="r" b="b" t="t" l="l"/>
            <a:pathLst>
              <a:path h="2622200" w="2699780">
                <a:moveTo>
                  <a:pt x="0" y="0"/>
                </a:moveTo>
                <a:lnTo>
                  <a:pt x="2699780" y="0"/>
                </a:lnTo>
                <a:lnTo>
                  <a:pt x="2699780" y="2622200"/>
                </a:lnTo>
                <a:lnTo>
                  <a:pt x="0" y="262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4371" t="0" r="0" b="-13158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6637860" y="7588684"/>
            <a:ext cx="3300281" cy="4919118"/>
          </a:xfrm>
          <a:custGeom>
            <a:avLst/>
            <a:gdLst/>
            <a:ahLst/>
            <a:cxnLst/>
            <a:rect r="r" b="b" t="t" l="l"/>
            <a:pathLst>
              <a:path h="4919118" w="3300281">
                <a:moveTo>
                  <a:pt x="0" y="0"/>
                </a:moveTo>
                <a:lnTo>
                  <a:pt x="3300280" y="0"/>
                </a:lnTo>
                <a:lnTo>
                  <a:pt x="3300280" y="4919118"/>
                </a:lnTo>
                <a:lnTo>
                  <a:pt x="0" y="49191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04764" y="9104639"/>
            <a:ext cx="2788184" cy="2788184"/>
          </a:xfrm>
          <a:custGeom>
            <a:avLst/>
            <a:gdLst/>
            <a:ahLst/>
            <a:cxnLst/>
            <a:rect r="r" b="b" t="t" l="l"/>
            <a:pathLst>
              <a:path h="2788184" w="2788184">
                <a:moveTo>
                  <a:pt x="0" y="0"/>
                </a:moveTo>
                <a:lnTo>
                  <a:pt x="2788184" y="0"/>
                </a:lnTo>
                <a:lnTo>
                  <a:pt x="2788184" y="2788184"/>
                </a:lnTo>
                <a:lnTo>
                  <a:pt x="0" y="27881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95052" y="3011326"/>
            <a:ext cx="3097897" cy="642814"/>
          </a:xfrm>
          <a:custGeom>
            <a:avLst/>
            <a:gdLst/>
            <a:ahLst/>
            <a:cxnLst/>
            <a:rect r="r" b="b" t="t" l="l"/>
            <a:pathLst>
              <a:path h="642814" w="3097897">
                <a:moveTo>
                  <a:pt x="0" y="0"/>
                </a:moveTo>
                <a:lnTo>
                  <a:pt x="3097896" y="0"/>
                </a:lnTo>
                <a:lnTo>
                  <a:pt x="3097896" y="642813"/>
                </a:lnTo>
                <a:lnTo>
                  <a:pt x="0" y="6428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-1650140" y="-2218187"/>
            <a:ext cx="3300281" cy="4919118"/>
          </a:xfrm>
          <a:custGeom>
            <a:avLst/>
            <a:gdLst/>
            <a:ahLst/>
            <a:cxnLst/>
            <a:rect r="r" b="b" t="t" l="l"/>
            <a:pathLst>
              <a:path h="4919118" w="3300281">
                <a:moveTo>
                  <a:pt x="0" y="0"/>
                </a:moveTo>
                <a:lnTo>
                  <a:pt x="3300280" y="0"/>
                </a:lnTo>
                <a:lnTo>
                  <a:pt x="3300280" y="4919117"/>
                </a:lnTo>
                <a:lnTo>
                  <a:pt x="0" y="4919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20139" y="3601613"/>
            <a:ext cx="18508139" cy="6954267"/>
          </a:xfrm>
          <a:custGeom>
            <a:avLst/>
            <a:gdLst/>
            <a:ahLst/>
            <a:cxnLst/>
            <a:rect r="r" b="b" t="t" l="l"/>
            <a:pathLst>
              <a:path h="6954267" w="18508139">
                <a:moveTo>
                  <a:pt x="0" y="0"/>
                </a:moveTo>
                <a:lnTo>
                  <a:pt x="18508139" y="0"/>
                </a:lnTo>
                <a:lnTo>
                  <a:pt x="18508139" y="6954268"/>
                </a:lnTo>
                <a:lnTo>
                  <a:pt x="0" y="6954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861" r="0" b="-246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933540" y="104692"/>
            <a:ext cx="8420920" cy="3042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0B1320"/>
                </a:solidFill>
                <a:latin typeface="Neue Machina Ultra-Bold"/>
              </a:rPr>
              <a:t>équipe </a:t>
            </a:r>
          </a:p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0B1320"/>
                </a:solidFill>
                <a:latin typeface="Neue Machina Ultra-Bold"/>
              </a:rPr>
              <a:t>TEAM_NAN-1 - fintech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39314" y="241371"/>
            <a:ext cx="2788184" cy="2788184"/>
          </a:xfrm>
          <a:custGeom>
            <a:avLst/>
            <a:gdLst/>
            <a:ahLst/>
            <a:cxnLst/>
            <a:rect r="r" b="b" t="t" l="l"/>
            <a:pathLst>
              <a:path h="2788184" w="2788184">
                <a:moveTo>
                  <a:pt x="0" y="0"/>
                </a:moveTo>
                <a:lnTo>
                  <a:pt x="2788184" y="0"/>
                </a:lnTo>
                <a:lnTo>
                  <a:pt x="2788184" y="2788185"/>
                </a:lnTo>
                <a:lnTo>
                  <a:pt x="0" y="2788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04982" y="1355752"/>
            <a:ext cx="7858757" cy="7575495"/>
            <a:chOff x="0" y="0"/>
            <a:chExt cx="10478343" cy="1010066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15420" t="0" r="15420" b="0"/>
            <a:stretch>
              <a:fillRect/>
            </a:stretch>
          </p:blipFill>
          <p:spPr>
            <a:xfrm flipH="false" flipV="false">
              <a:off x="0" y="0"/>
              <a:ext cx="10478343" cy="10100660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 rot="0">
            <a:off x="0" y="0"/>
            <a:ext cx="8397943" cy="10287000"/>
          </a:xfrm>
          <a:prstGeom prst="rect">
            <a:avLst/>
          </a:prstGeom>
          <a:solidFill>
            <a:srgbClr val="AFC1D0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254262" y="5048250"/>
            <a:ext cx="6528834" cy="2188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4"/>
              </a:lnSpc>
              <a:spcBef>
                <a:spcPct val="0"/>
              </a:spcBef>
            </a:pPr>
            <a:r>
              <a:rPr lang="en-US" sz="3095">
                <a:solidFill>
                  <a:srgbClr val="0B1320"/>
                </a:solidFill>
                <a:latin typeface="Telegraf"/>
              </a:rPr>
              <a:t>Soummission d'une offre en réponse à l'appel d'offre de la comagnie transport de londres ( TFL)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06946" y="7581900"/>
            <a:ext cx="3788469" cy="2955031"/>
          </a:xfrm>
          <a:custGeom>
            <a:avLst/>
            <a:gdLst/>
            <a:ahLst/>
            <a:cxnLst/>
            <a:rect r="r" b="b" t="t" l="l"/>
            <a:pathLst>
              <a:path h="2955031" w="3788469">
                <a:moveTo>
                  <a:pt x="0" y="0"/>
                </a:moveTo>
                <a:lnTo>
                  <a:pt x="3788469" y="0"/>
                </a:lnTo>
                <a:lnTo>
                  <a:pt x="3788469" y="2955031"/>
                </a:lnTo>
                <a:lnTo>
                  <a:pt x="0" y="29550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05504" r="-5989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99499" y="-111724"/>
            <a:ext cx="2699780" cy="2622200"/>
          </a:xfrm>
          <a:custGeom>
            <a:avLst/>
            <a:gdLst/>
            <a:ahLst/>
            <a:cxnLst/>
            <a:rect r="r" b="b" t="t" l="l"/>
            <a:pathLst>
              <a:path h="2622200" w="2699780">
                <a:moveTo>
                  <a:pt x="0" y="0"/>
                </a:moveTo>
                <a:lnTo>
                  <a:pt x="2699780" y="0"/>
                </a:lnTo>
                <a:lnTo>
                  <a:pt x="2699780" y="2622200"/>
                </a:lnTo>
                <a:lnTo>
                  <a:pt x="0" y="262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24371" t="0" r="0" b="-13158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6637860" y="7588684"/>
            <a:ext cx="3300281" cy="4919118"/>
          </a:xfrm>
          <a:custGeom>
            <a:avLst/>
            <a:gdLst/>
            <a:ahLst/>
            <a:cxnLst/>
            <a:rect r="r" b="b" t="t" l="l"/>
            <a:pathLst>
              <a:path h="4919118" w="3300281">
                <a:moveTo>
                  <a:pt x="0" y="0"/>
                </a:moveTo>
                <a:lnTo>
                  <a:pt x="3300280" y="0"/>
                </a:lnTo>
                <a:lnTo>
                  <a:pt x="3300280" y="4919118"/>
                </a:lnTo>
                <a:lnTo>
                  <a:pt x="0" y="49191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-1650140" y="-2218187"/>
            <a:ext cx="3300281" cy="4919118"/>
          </a:xfrm>
          <a:custGeom>
            <a:avLst/>
            <a:gdLst/>
            <a:ahLst/>
            <a:cxnLst/>
            <a:rect r="r" b="b" t="t" l="l"/>
            <a:pathLst>
              <a:path h="4919118" w="3300281">
                <a:moveTo>
                  <a:pt x="0" y="0"/>
                </a:moveTo>
                <a:lnTo>
                  <a:pt x="3300280" y="0"/>
                </a:lnTo>
                <a:lnTo>
                  <a:pt x="3300280" y="4919117"/>
                </a:lnTo>
                <a:lnTo>
                  <a:pt x="0" y="49191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783096" y="7581900"/>
            <a:ext cx="3843773" cy="1350125"/>
          </a:xfrm>
          <a:custGeom>
            <a:avLst/>
            <a:gdLst/>
            <a:ahLst/>
            <a:cxnLst/>
            <a:rect r="r" b="b" t="t" l="l"/>
            <a:pathLst>
              <a:path h="1350125" w="3843773">
                <a:moveTo>
                  <a:pt x="0" y="0"/>
                </a:moveTo>
                <a:lnTo>
                  <a:pt x="3843773" y="0"/>
                </a:lnTo>
                <a:lnTo>
                  <a:pt x="3843773" y="1350126"/>
                </a:lnTo>
                <a:lnTo>
                  <a:pt x="0" y="13501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19161" y="9719613"/>
            <a:ext cx="7315200" cy="1134774"/>
          </a:xfrm>
          <a:custGeom>
            <a:avLst/>
            <a:gdLst/>
            <a:ahLst/>
            <a:cxnLst/>
            <a:rect r="r" b="b" t="t" l="l"/>
            <a:pathLst>
              <a:path h="1134774" w="7315200">
                <a:moveTo>
                  <a:pt x="0" y="0"/>
                </a:moveTo>
                <a:lnTo>
                  <a:pt x="7315200" y="0"/>
                </a:lnTo>
                <a:lnTo>
                  <a:pt x="7315200" y="1134774"/>
                </a:lnTo>
                <a:lnTo>
                  <a:pt x="0" y="11347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-106284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28269" y="2914459"/>
            <a:ext cx="6155805" cy="106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0B1320"/>
                </a:solidFill>
                <a:latin typeface="Neue Machina Ultra-Bold"/>
              </a:rPr>
              <a:t> Mission</a:t>
            </a:r>
          </a:p>
        </p:txBody>
      </p:sp>
      <p:sp>
        <p:nvSpPr>
          <p:cNvPr name="AutoShape 14" id="14"/>
          <p:cNvSpPr/>
          <p:nvPr/>
        </p:nvSpPr>
        <p:spPr>
          <a:xfrm rot="0">
            <a:off x="1464863" y="4460917"/>
            <a:ext cx="6492240" cy="0"/>
          </a:xfrm>
          <a:prstGeom prst="line">
            <a:avLst/>
          </a:prstGeom>
          <a:ln cap="rnd" w="76200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404343"/>
            <a:ext cx="19128000" cy="7171114"/>
          </a:xfrm>
          <a:prstGeom prst="rect">
            <a:avLst/>
          </a:prstGeom>
          <a:solidFill>
            <a:srgbClr val="AFC1D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206946" y="7581900"/>
            <a:ext cx="3788469" cy="2955031"/>
          </a:xfrm>
          <a:custGeom>
            <a:avLst/>
            <a:gdLst/>
            <a:ahLst/>
            <a:cxnLst/>
            <a:rect r="r" b="b" t="t" l="l"/>
            <a:pathLst>
              <a:path h="2955031" w="3788469">
                <a:moveTo>
                  <a:pt x="0" y="0"/>
                </a:moveTo>
                <a:lnTo>
                  <a:pt x="3788469" y="0"/>
                </a:lnTo>
                <a:lnTo>
                  <a:pt x="3788469" y="2955031"/>
                </a:lnTo>
                <a:lnTo>
                  <a:pt x="0" y="2955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5504" r="-5989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99499" y="-111724"/>
            <a:ext cx="2699780" cy="2622200"/>
          </a:xfrm>
          <a:custGeom>
            <a:avLst/>
            <a:gdLst/>
            <a:ahLst/>
            <a:cxnLst/>
            <a:rect r="r" b="b" t="t" l="l"/>
            <a:pathLst>
              <a:path h="2622200" w="2699780">
                <a:moveTo>
                  <a:pt x="0" y="0"/>
                </a:moveTo>
                <a:lnTo>
                  <a:pt x="2699780" y="0"/>
                </a:lnTo>
                <a:lnTo>
                  <a:pt x="2699780" y="2622200"/>
                </a:lnTo>
                <a:lnTo>
                  <a:pt x="0" y="262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4371" t="0" r="0" b="-131588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976761" y="1228552"/>
            <a:ext cx="7072628" cy="7830863"/>
            <a:chOff x="0" y="0"/>
            <a:chExt cx="9430171" cy="1044115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6"/>
            <a:srcRect l="7191" t="0" r="32597" b="0"/>
            <a:stretch>
              <a:fillRect/>
            </a:stretch>
          </p:blipFill>
          <p:spPr>
            <a:xfrm flipH="false" flipV="false">
              <a:off x="0" y="0"/>
              <a:ext cx="9430171" cy="10441151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8582669" y="241371"/>
            <a:ext cx="2788184" cy="2788184"/>
          </a:xfrm>
          <a:custGeom>
            <a:avLst/>
            <a:gdLst/>
            <a:ahLst/>
            <a:cxnLst/>
            <a:rect r="r" b="b" t="t" l="l"/>
            <a:pathLst>
              <a:path h="2788184" w="2788184">
                <a:moveTo>
                  <a:pt x="0" y="0"/>
                </a:moveTo>
                <a:lnTo>
                  <a:pt x="2788184" y="0"/>
                </a:lnTo>
                <a:lnTo>
                  <a:pt x="2788184" y="2788185"/>
                </a:lnTo>
                <a:lnTo>
                  <a:pt x="0" y="27881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6637860" y="7588684"/>
            <a:ext cx="3300281" cy="4919118"/>
          </a:xfrm>
          <a:custGeom>
            <a:avLst/>
            <a:gdLst/>
            <a:ahLst/>
            <a:cxnLst/>
            <a:rect r="r" b="b" t="t" l="l"/>
            <a:pathLst>
              <a:path h="4919118" w="3300281">
                <a:moveTo>
                  <a:pt x="0" y="0"/>
                </a:moveTo>
                <a:lnTo>
                  <a:pt x="3300280" y="0"/>
                </a:lnTo>
                <a:lnTo>
                  <a:pt x="3300280" y="4919118"/>
                </a:lnTo>
                <a:lnTo>
                  <a:pt x="0" y="49191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-1650140" y="-2218187"/>
            <a:ext cx="3300281" cy="4919118"/>
          </a:xfrm>
          <a:custGeom>
            <a:avLst/>
            <a:gdLst/>
            <a:ahLst/>
            <a:cxnLst/>
            <a:rect r="r" b="b" t="t" l="l"/>
            <a:pathLst>
              <a:path h="4919118" w="3300281">
                <a:moveTo>
                  <a:pt x="0" y="0"/>
                </a:moveTo>
                <a:lnTo>
                  <a:pt x="3300280" y="0"/>
                </a:lnTo>
                <a:lnTo>
                  <a:pt x="3300280" y="4919117"/>
                </a:lnTo>
                <a:lnTo>
                  <a:pt x="0" y="49191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783096" y="7900394"/>
            <a:ext cx="3843773" cy="1350125"/>
          </a:xfrm>
          <a:custGeom>
            <a:avLst/>
            <a:gdLst/>
            <a:ahLst/>
            <a:cxnLst/>
            <a:rect r="r" b="b" t="t" l="l"/>
            <a:pathLst>
              <a:path h="1350125" w="3843773">
                <a:moveTo>
                  <a:pt x="0" y="0"/>
                </a:moveTo>
                <a:lnTo>
                  <a:pt x="3843773" y="0"/>
                </a:lnTo>
                <a:lnTo>
                  <a:pt x="3843773" y="1350126"/>
                </a:lnTo>
                <a:lnTo>
                  <a:pt x="0" y="13501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319161" y="9719613"/>
            <a:ext cx="7315200" cy="1134774"/>
          </a:xfrm>
          <a:custGeom>
            <a:avLst/>
            <a:gdLst/>
            <a:ahLst/>
            <a:cxnLst/>
            <a:rect r="r" b="b" t="t" l="l"/>
            <a:pathLst>
              <a:path h="1134774" w="7315200">
                <a:moveTo>
                  <a:pt x="0" y="0"/>
                </a:moveTo>
                <a:lnTo>
                  <a:pt x="7315200" y="0"/>
                </a:lnTo>
                <a:lnTo>
                  <a:pt x="7315200" y="1134774"/>
                </a:lnTo>
                <a:lnTo>
                  <a:pt x="0" y="11347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-10628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94097" y="2663672"/>
            <a:ext cx="6155805" cy="106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0B1320"/>
                </a:solidFill>
                <a:latin typeface="Neue Machina Ultra-Bold"/>
              </a:rPr>
              <a:t>Projet</a:t>
            </a:r>
          </a:p>
        </p:txBody>
      </p:sp>
      <p:sp>
        <p:nvSpPr>
          <p:cNvPr name="AutoShape 13" id="13"/>
          <p:cNvSpPr/>
          <p:nvPr/>
        </p:nvSpPr>
        <p:spPr>
          <a:xfrm rot="0">
            <a:off x="1501384" y="4241696"/>
            <a:ext cx="6492240" cy="0"/>
          </a:xfrm>
          <a:prstGeom prst="line">
            <a:avLst/>
          </a:prstGeom>
          <a:ln cap="rnd" w="76200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494097" y="5080480"/>
            <a:ext cx="7088571" cy="216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B1320"/>
                </a:solidFill>
                <a:latin typeface="Telegraf"/>
              </a:rPr>
              <a:t>Fourniture d'un système pour améliorer l'assurance responsabilité civile de la TFL afin de renforcer la couvertutre d'assurance.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98594" y="3368743"/>
            <a:ext cx="19391314" cy="6679500"/>
          </a:xfrm>
          <a:prstGeom prst="rect">
            <a:avLst/>
          </a:prstGeom>
          <a:solidFill>
            <a:srgbClr val="AFC1D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3239955" y="5444014"/>
            <a:ext cx="12648090" cy="4209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3000">
                <a:solidFill>
                  <a:srgbClr val="0B1320"/>
                </a:solidFill>
                <a:latin typeface="Telegraf"/>
              </a:rPr>
              <a:t>La Gestion des risques</a:t>
            </a:r>
          </a:p>
          <a:p>
            <a:pPr algn="ctr">
              <a:lnSpc>
                <a:spcPts val="5550"/>
              </a:lnSpc>
            </a:pPr>
            <a:r>
              <a:rPr lang="en-US" sz="3000">
                <a:solidFill>
                  <a:srgbClr val="0B1320"/>
                </a:solidFill>
                <a:latin typeface="Telegraf"/>
              </a:rPr>
              <a:t>La responsabilité envers les tiers</a:t>
            </a:r>
          </a:p>
          <a:p>
            <a:pPr algn="ctr">
              <a:lnSpc>
                <a:spcPts val="5550"/>
              </a:lnSpc>
            </a:pPr>
            <a:r>
              <a:rPr lang="en-US" sz="3000">
                <a:solidFill>
                  <a:srgbClr val="0B1320"/>
                </a:solidFill>
                <a:latin typeface="Telegraf"/>
              </a:rPr>
              <a:t>Les coûts financiers</a:t>
            </a:r>
          </a:p>
          <a:p>
            <a:pPr algn="ctr">
              <a:lnSpc>
                <a:spcPts val="5550"/>
              </a:lnSpc>
            </a:pPr>
            <a:r>
              <a:rPr lang="en-US" sz="3000">
                <a:solidFill>
                  <a:srgbClr val="0B1320"/>
                </a:solidFill>
                <a:latin typeface="Telegraf"/>
              </a:rPr>
              <a:t>L’image de marque et la confiance du public</a:t>
            </a:r>
          </a:p>
          <a:p>
            <a:pPr algn="ctr">
              <a:lnSpc>
                <a:spcPts val="5550"/>
              </a:lnSpc>
            </a:pPr>
            <a:r>
              <a:rPr lang="en-US" sz="3000">
                <a:solidFill>
                  <a:srgbClr val="0B1320"/>
                </a:solidFill>
                <a:latin typeface="Telegraf"/>
              </a:rPr>
              <a:t>Protection des passagers</a:t>
            </a:r>
          </a:p>
          <a:p>
            <a:pPr algn="ctr">
              <a:lnSpc>
                <a:spcPts val="5550"/>
              </a:lnSpc>
            </a:pPr>
            <a:r>
              <a:rPr lang="en-US" sz="3000">
                <a:solidFill>
                  <a:srgbClr val="0B1320"/>
                </a:solidFill>
                <a:latin typeface="Telegraf"/>
              </a:rPr>
              <a:t>Collecte</a:t>
            </a:r>
            <a:r>
              <a:rPr lang="en-US" sz="3000">
                <a:solidFill>
                  <a:srgbClr val="0B1320"/>
                </a:solidFill>
                <a:latin typeface="Telegraf"/>
              </a:rPr>
              <a:t> de données fiables 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06946" y="7581900"/>
            <a:ext cx="3788469" cy="2955031"/>
          </a:xfrm>
          <a:custGeom>
            <a:avLst/>
            <a:gdLst/>
            <a:ahLst/>
            <a:cxnLst/>
            <a:rect r="r" b="b" t="t" l="l"/>
            <a:pathLst>
              <a:path h="2955031" w="3788469">
                <a:moveTo>
                  <a:pt x="0" y="0"/>
                </a:moveTo>
                <a:lnTo>
                  <a:pt x="3788469" y="0"/>
                </a:lnTo>
                <a:lnTo>
                  <a:pt x="3788469" y="2955031"/>
                </a:lnTo>
                <a:lnTo>
                  <a:pt x="0" y="2955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5504" r="-5989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99499" y="-111724"/>
            <a:ext cx="2699780" cy="2622200"/>
          </a:xfrm>
          <a:custGeom>
            <a:avLst/>
            <a:gdLst/>
            <a:ahLst/>
            <a:cxnLst/>
            <a:rect r="r" b="b" t="t" l="l"/>
            <a:pathLst>
              <a:path h="2622200" w="2699780">
                <a:moveTo>
                  <a:pt x="0" y="0"/>
                </a:moveTo>
                <a:lnTo>
                  <a:pt x="2699780" y="0"/>
                </a:lnTo>
                <a:lnTo>
                  <a:pt x="2699780" y="2622200"/>
                </a:lnTo>
                <a:lnTo>
                  <a:pt x="0" y="262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4371" t="0" r="0" b="-131588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782847" y="1028700"/>
            <a:ext cx="12382800" cy="3332578"/>
            <a:chOff x="0" y="0"/>
            <a:chExt cx="16510399" cy="4443437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/>
            <a:srcRect l="0" t="29840" r="0" b="29840"/>
            <a:stretch>
              <a:fillRect/>
            </a:stretch>
          </p:blipFill>
          <p:spPr>
            <a:xfrm flipH="false" flipV="false">
              <a:off x="0" y="0"/>
              <a:ext cx="16510399" cy="4443437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-5400000">
            <a:off x="16637860" y="7588684"/>
            <a:ext cx="3300281" cy="4919118"/>
          </a:xfrm>
          <a:custGeom>
            <a:avLst/>
            <a:gdLst/>
            <a:ahLst/>
            <a:cxnLst/>
            <a:rect r="r" b="b" t="t" l="l"/>
            <a:pathLst>
              <a:path h="4919118" w="3300281">
                <a:moveTo>
                  <a:pt x="0" y="0"/>
                </a:moveTo>
                <a:lnTo>
                  <a:pt x="3300280" y="0"/>
                </a:lnTo>
                <a:lnTo>
                  <a:pt x="3300280" y="4919118"/>
                </a:lnTo>
                <a:lnTo>
                  <a:pt x="0" y="49191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-1650140" y="-2218187"/>
            <a:ext cx="3300281" cy="4919118"/>
          </a:xfrm>
          <a:custGeom>
            <a:avLst/>
            <a:gdLst/>
            <a:ahLst/>
            <a:cxnLst/>
            <a:rect r="r" b="b" t="t" l="l"/>
            <a:pathLst>
              <a:path h="4919118" w="3300281">
                <a:moveTo>
                  <a:pt x="0" y="0"/>
                </a:moveTo>
                <a:lnTo>
                  <a:pt x="3300280" y="0"/>
                </a:lnTo>
                <a:lnTo>
                  <a:pt x="3300280" y="4919117"/>
                </a:lnTo>
                <a:lnTo>
                  <a:pt x="0" y="49191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75177" y="241371"/>
            <a:ext cx="3843773" cy="1350125"/>
          </a:xfrm>
          <a:custGeom>
            <a:avLst/>
            <a:gdLst/>
            <a:ahLst/>
            <a:cxnLst/>
            <a:rect r="r" b="b" t="t" l="l"/>
            <a:pathLst>
              <a:path h="1350125" w="3843773">
                <a:moveTo>
                  <a:pt x="0" y="0"/>
                </a:moveTo>
                <a:lnTo>
                  <a:pt x="3843773" y="0"/>
                </a:lnTo>
                <a:lnTo>
                  <a:pt x="3843773" y="1350126"/>
                </a:lnTo>
                <a:lnTo>
                  <a:pt x="0" y="13501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486400" y="9719613"/>
            <a:ext cx="7315200" cy="1134774"/>
          </a:xfrm>
          <a:custGeom>
            <a:avLst/>
            <a:gdLst/>
            <a:ahLst/>
            <a:cxnLst/>
            <a:rect r="r" b="b" t="t" l="l"/>
            <a:pathLst>
              <a:path h="1134774" w="7315200">
                <a:moveTo>
                  <a:pt x="0" y="0"/>
                </a:moveTo>
                <a:lnTo>
                  <a:pt x="7315200" y="0"/>
                </a:lnTo>
                <a:lnTo>
                  <a:pt x="7315200" y="1134774"/>
                </a:lnTo>
                <a:lnTo>
                  <a:pt x="0" y="11347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-10628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87289" y="2694989"/>
            <a:ext cx="2788184" cy="2788184"/>
          </a:xfrm>
          <a:custGeom>
            <a:avLst/>
            <a:gdLst/>
            <a:ahLst/>
            <a:cxnLst/>
            <a:rect r="r" b="b" t="t" l="l"/>
            <a:pathLst>
              <a:path h="2788184" w="2788184">
                <a:moveTo>
                  <a:pt x="0" y="0"/>
                </a:moveTo>
                <a:lnTo>
                  <a:pt x="2788184" y="0"/>
                </a:lnTo>
                <a:lnTo>
                  <a:pt x="2788184" y="2788184"/>
                </a:lnTo>
                <a:lnTo>
                  <a:pt x="0" y="27881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067750" y="4089081"/>
            <a:ext cx="3097897" cy="642814"/>
          </a:xfrm>
          <a:custGeom>
            <a:avLst/>
            <a:gdLst/>
            <a:ahLst/>
            <a:cxnLst/>
            <a:rect r="r" b="b" t="t" l="l"/>
            <a:pathLst>
              <a:path h="642814" w="3097897">
                <a:moveTo>
                  <a:pt x="0" y="0"/>
                </a:moveTo>
                <a:lnTo>
                  <a:pt x="3097896" y="0"/>
                </a:lnTo>
                <a:lnTo>
                  <a:pt x="3097896" y="642814"/>
                </a:lnTo>
                <a:lnTo>
                  <a:pt x="0" y="6428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042742" y="4460623"/>
            <a:ext cx="8708643" cy="10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0B1320"/>
                </a:solidFill>
                <a:latin typeface="Neue Machina Ultra-Bold"/>
              </a:rPr>
              <a:t>Besoins</a:t>
            </a:r>
          </a:p>
        </p:txBody>
      </p:sp>
      <p:sp>
        <p:nvSpPr>
          <p:cNvPr name="AutoShape 15" id="15"/>
          <p:cNvSpPr/>
          <p:nvPr/>
        </p:nvSpPr>
        <p:spPr>
          <a:xfrm>
            <a:off x="6317880" y="5511748"/>
            <a:ext cx="6492240" cy="0"/>
          </a:xfrm>
          <a:prstGeom prst="line">
            <a:avLst/>
          </a:prstGeom>
          <a:ln cap="rnd" w="76200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98594" y="3387793"/>
            <a:ext cx="19391314" cy="6679500"/>
          </a:xfrm>
          <a:prstGeom prst="rect">
            <a:avLst/>
          </a:prstGeom>
          <a:solidFill>
            <a:srgbClr val="AFC1D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206946" y="7581900"/>
            <a:ext cx="3788469" cy="2955031"/>
          </a:xfrm>
          <a:custGeom>
            <a:avLst/>
            <a:gdLst/>
            <a:ahLst/>
            <a:cxnLst/>
            <a:rect r="r" b="b" t="t" l="l"/>
            <a:pathLst>
              <a:path h="2955031" w="3788469">
                <a:moveTo>
                  <a:pt x="0" y="0"/>
                </a:moveTo>
                <a:lnTo>
                  <a:pt x="3788469" y="0"/>
                </a:lnTo>
                <a:lnTo>
                  <a:pt x="3788469" y="2955031"/>
                </a:lnTo>
                <a:lnTo>
                  <a:pt x="0" y="2955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5504" r="-5989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99499" y="-111724"/>
            <a:ext cx="2699780" cy="2622200"/>
          </a:xfrm>
          <a:custGeom>
            <a:avLst/>
            <a:gdLst/>
            <a:ahLst/>
            <a:cxnLst/>
            <a:rect r="r" b="b" t="t" l="l"/>
            <a:pathLst>
              <a:path h="2622200" w="2699780">
                <a:moveTo>
                  <a:pt x="0" y="0"/>
                </a:moveTo>
                <a:lnTo>
                  <a:pt x="2699780" y="0"/>
                </a:lnTo>
                <a:lnTo>
                  <a:pt x="2699780" y="2622200"/>
                </a:lnTo>
                <a:lnTo>
                  <a:pt x="0" y="262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4371" t="0" r="0" b="-131588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782847" y="1028700"/>
            <a:ext cx="12382800" cy="3332578"/>
            <a:chOff x="0" y="0"/>
            <a:chExt cx="16510399" cy="444343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6"/>
            <a:srcRect l="0" t="29840" r="0" b="29840"/>
            <a:stretch>
              <a:fillRect/>
            </a:stretch>
          </p:blipFill>
          <p:spPr>
            <a:xfrm flipH="false" flipV="false">
              <a:off x="0" y="0"/>
              <a:ext cx="16510399" cy="4443437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-5400000">
            <a:off x="16637860" y="7588684"/>
            <a:ext cx="3300281" cy="4919118"/>
          </a:xfrm>
          <a:custGeom>
            <a:avLst/>
            <a:gdLst/>
            <a:ahLst/>
            <a:cxnLst/>
            <a:rect r="r" b="b" t="t" l="l"/>
            <a:pathLst>
              <a:path h="4919118" w="3300281">
                <a:moveTo>
                  <a:pt x="0" y="0"/>
                </a:moveTo>
                <a:lnTo>
                  <a:pt x="3300280" y="0"/>
                </a:lnTo>
                <a:lnTo>
                  <a:pt x="3300280" y="4919118"/>
                </a:lnTo>
                <a:lnTo>
                  <a:pt x="0" y="49191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-1650140" y="-2218187"/>
            <a:ext cx="3300281" cy="4919118"/>
          </a:xfrm>
          <a:custGeom>
            <a:avLst/>
            <a:gdLst/>
            <a:ahLst/>
            <a:cxnLst/>
            <a:rect r="r" b="b" t="t" l="l"/>
            <a:pathLst>
              <a:path h="4919118" w="3300281">
                <a:moveTo>
                  <a:pt x="0" y="0"/>
                </a:moveTo>
                <a:lnTo>
                  <a:pt x="3300280" y="0"/>
                </a:lnTo>
                <a:lnTo>
                  <a:pt x="3300280" y="4919117"/>
                </a:lnTo>
                <a:lnTo>
                  <a:pt x="0" y="49191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75177" y="241371"/>
            <a:ext cx="3843773" cy="1350125"/>
          </a:xfrm>
          <a:custGeom>
            <a:avLst/>
            <a:gdLst/>
            <a:ahLst/>
            <a:cxnLst/>
            <a:rect r="r" b="b" t="t" l="l"/>
            <a:pathLst>
              <a:path h="1350125" w="3843773">
                <a:moveTo>
                  <a:pt x="0" y="0"/>
                </a:moveTo>
                <a:lnTo>
                  <a:pt x="3843773" y="0"/>
                </a:lnTo>
                <a:lnTo>
                  <a:pt x="3843773" y="1350126"/>
                </a:lnTo>
                <a:lnTo>
                  <a:pt x="0" y="13501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486400" y="9719613"/>
            <a:ext cx="7315200" cy="1134774"/>
          </a:xfrm>
          <a:custGeom>
            <a:avLst/>
            <a:gdLst/>
            <a:ahLst/>
            <a:cxnLst/>
            <a:rect r="r" b="b" t="t" l="l"/>
            <a:pathLst>
              <a:path h="1134774" w="7315200">
                <a:moveTo>
                  <a:pt x="0" y="0"/>
                </a:moveTo>
                <a:lnTo>
                  <a:pt x="7315200" y="0"/>
                </a:lnTo>
                <a:lnTo>
                  <a:pt x="7315200" y="1134774"/>
                </a:lnTo>
                <a:lnTo>
                  <a:pt x="0" y="11347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-10628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87289" y="2694989"/>
            <a:ext cx="2788184" cy="2788184"/>
          </a:xfrm>
          <a:custGeom>
            <a:avLst/>
            <a:gdLst/>
            <a:ahLst/>
            <a:cxnLst/>
            <a:rect r="r" b="b" t="t" l="l"/>
            <a:pathLst>
              <a:path h="2788184" w="2788184">
                <a:moveTo>
                  <a:pt x="0" y="0"/>
                </a:moveTo>
                <a:lnTo>
                  <a:pt x="2788184" y="0"/>
                </a:lnTo>
                <a:lnTo>
                  <a:pt x="2788184" y="2788184"/>
                </a:lnTo>
                <a:lnTo>
                  <a:pt x="0" y="27881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067750" y="4089081"/>
            <a:ext cx="3097897" cy="642814"/>
          </a:xfrm>
          <a:custGeom>
            <a:avLst/>
            <a:gdLst/>
            <a:ahLst/>
            <a:cxnLst/>
            <a:rect r="r" b="b" t="t" l="l"/>
            <a:pathLst>
              <a:path h="642814" w="3097897">
                <a:moveTo>
                  <a:pt x="0" y="0"/>
                </a:moveTo>
                <a:lnTo>
                  <a:pt x="3097896" y="0"/>
                </a:lnTo>
                <a:lnTo>
                  <a:pt x="3097896" y="642814"/>
                </a:lnTo>
                <a:lnTo>
                  <a:pt x="0" y="6428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6317880" y="5511748"/>
            <a:ext cx="6492240" cy="0"/>
          </a:xfrm>
          <a:prstGeom prst="line">
            <a:avLst/>
          </a:prstGeom>
          <a:ln cap="rnd" w="76200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226155" y="6013685"/>
            <a:ext cx="1855226" cy="1169285"/>
          </a:xfrm>
          <a:custGeom>
            <a:avLst/>
            <a:gdLst/>
            <a:ahLst/>
            <a:cxnLst/>
            <a:rect r="r" b="b" t="t" l="l"/>
            <a:pathLst>
              <a:path h="1169285" w="1855226">
                <a:moveTo>
                  <a:pt x="0" y="0"/>
                </a:moveTo>
                <a:lnTo>
                  <a:pt x="1855226" y="0"/>
                </a:lnTo>
                <a:lnTo>
                  <a:pt x="1855226" y="1169286"/>
                </a:lnTo>
                <a:lnTo>
                  <a:pt x="0" y="116928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-7006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633576" y="6013685"/>
            <a:ext cx="1852824" cy="1169285"/>
          </a:xfrm>
          <a:custGeom>
            <a:avLst/>
            <a:gdLst/>
            <a:ahLst/>
            <a:cxnLst/>
            <a:rect r="r" b="b" t="t" l="l"/>
            <a:pathLst>
              <a:path h="1169285" w="1852824">
                <a:moveTo>
                  <a:pt x="0" y="0"/>
                </a:moveTo>
                <a:lnTo>
                  <a:pt x="1852824" y="0"/>
                </a:lnTo>
                <a:lnTo>
                  <a:pt x="1852824" y="1169286"/>
                </a:lnTo>
                <a:lnTo>
                  <a:pt x="0" y="116928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11500" t="0" r="-31282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753848" y="6013685"/>
            <a:ext cx="1903323" cy="1169285"/>
          </a:xfrm>
          <a:custGeom>
            <a:avLst/>
            <a:gdLst/>
            <a:ahLst/>
            <a:cxnLst/>
            <a:rect r="r" b="b" t="t" l="l"/>
            <a:pathLst>
              <a:path h="1169285" w="1903323">
                <a:moveTo>
                  <a:pt x="0" y="0"/>
                </a:moveTo>
                <a:lnTo>
                  <a:pt x="1903323" y="0"/>
                </a:lnTo>
                <a:lnTo>
                  <a:pt x="1903323" y="1169286"/>
                </a:lnTo>
                <a:lnTo>
                  <a:pt x="0" y="116928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-8517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846038" y="6013685"/>
            <a:ext cx="1903323" cy="1242657"/>
          </a:xfrm>
          <a:custGeom>
            <a:avLst/>
            <a:gdLst/>
            <a:ahLst/>
            <a:cxnLst/>
            <a:rect r="r" b="b" t="t" l="l"/>
            <a:pathLst>
              <a:path h="1242657" w="1903323">
                <a:moveTo>
                  <a:pt x="0" y="0"/>
                </a:moveTo>
                <a:lnTo>
                  <a:pt x="1903323" y="0"/>
                </a:lnTo>
                <a:lnTo>
                  <a:pt x="1903323" y="1242657"/>
                </a:lnTo>
                <a:lnTo>
                  <a:pt x="0" y="124265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6068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671308" y="6013685"/>
            <a:ext cx="1890779" cy="1242657"/>
          </a:xfrm>
          <a:custGeom>
            <a:avLst/>
            <a:gdLst/>
            <a:ahLst/>
            <a:cxnLst/>
            <a:rect r="r" b="b" t="t" l="l"/>
            <a:pathLst>
              <a:path h="1242657" w="1890779">
                <a:moveTo>
                  <a:pt x="0" y="0"/>
                </a:moveTo>
                <a:lnTo>
                  <a:pt x="1890779" y="0"/>
                </a:lnTo>
                <a:lnTo>
                  <a:pt x="1890779" y="1242657"/>
                </a:lnTo>
                <a:lnTo>
                  <a:pt x="0" y="1242657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-1001" r="-12884" b="-13219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690927" y="6013685"/>
            <a:ext cx="1884217" cy="1206265"/>
          </a:xfrm>
          <a:custGeom>
            <a:avLst/>
            <a:gdLst/>
            <a:ahLst/>
            <a:cxnLst/>
            <a:rect r="r" b="b" t="t" l="l"/>
            <a:pathLst>
              <a:path h="1206265" w="1884217">
                <a:moveTo>
                  <a:pt x="0" y="0"/>
                </a:moveTo>
                <a:lnTo>
                  <a:pt x="1884217" y="0"/>
                </a:lnTo>
                <a:lnTo>
                  <a:pt x="1884217" y="1206265"/>
                </a:lnTo>
                <a:lnTo>
                  <a:pt x="0" y="1206265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-3288" b="-7613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789678" y="4460623"/>
            <a:ext cx="8708643" cy="10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0B1320"/>
                </a:solidFill>
                <a:latin typeface="Neue Machina Ultra-Bold"/>
              </a:rPr>
              <a:t>Problématique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80810" y="7477125"/>
            <a:ext cx="1084626" cy="561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B1320"/>
                </a:solidFill>
                <a:latin typeface="Telegraf"/>
              </a:rPr>
              <a:t>Coûts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994187" y="7477070"/>
            <a:ext cx="1267134" cy="561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B1320"/>
                </a:solidFill>
                <a:latin typeface="Telegraf"/>
              </a:rPr>
              <a:t>Fraude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078262" y="7477125"/>
            <a:ext cx="1403890" cy="561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B1320"/>
                </a:solidFill>
                <a:latin typeface="Telegraf"/>
              </a:rPr>
              <a:t>Risques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58582" y="7477125"/>
            <a:ext cx="1890779" cy="561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B1320"/>
                </a:solidFill>
                <a:latin typeface="Telegraf"/>
              </a:rPr>
              <a:t>Simulation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060002" y="7477125"/>
            <a:ext cx="1529237" cy="561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B1320"/>
                </a:solidFill>
                <a:latin typeface="Telegraf"/>
              </a:rPr>
              <a:t>Décision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857328" y="7477125"/>
            <a:ext cx="1411497" cy="561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B1320"/>
                </a:solidFill>
                <a:latin typeface="Telegraf"/>
              </a:rPr>
              <a:t>Analyse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404343"/>
            <a:ext cx="19128000" cy="7171114"/>
          </a:xfrm>
          <a:prstGeom prst="rect">
            <a:avLst/>
          </a:prstGeom>
          <a:solidFill>
            <a:srgbClr val="AFC1D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494097" y="2663672"/>
            <a:ext cx="6155805" cy="106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0B1320"/>
                </a:solidFill>
                <a:latin typeface="Neue Machina Bold"/>
              </a:rPr>
              <a:t>Solution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06946" y="7581900"/>
            <a:ext cx="3788469" cy="2955031"/>
          </a:xfrm>
          <a:custGeom>
            <a:avLst/>
            <a:gdLst/>
            <a:ahLst/>
            <a:cxnLst/>
            <a:rect r="r" b="b" t="t" l="l"/>
            <a:pathLst>
              <a:path h="2955031" w="3788469">
                <a:moveTo>
                  <a:pt x="0" y="0"/>
                </a:moveTo>
                <a:lnTo>
                  <a:pt x="3788469" y="0"/>
                </a:lnTo>
                <a:lnTo>
                  <a:pt x="3788469" y="2955031"/>
                </a:lnTo>
                <a:lnTo>
                  <a:pt x="0" y="2955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5504" r="-5989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99499" y="-111724"/>
            <a:ext cx="2699780" cy="2622200"/>
          </a:xfrm>
          <a:custGeom>
            <a:avLst/>
            <a:gdLst/>
            <a:ahLst/>
            <a:cxnLst/>
            <a:rect r="r" b="b" t="t" l="l"/>
            <a:pathLst>
              <a:path h="2622200" w="2699780">
                <a:moveTo>
                  <a:pt x="0" y="0"/>
                </a:moveTo>
                <a:lnTo>
                  <a:pt x="2699780" y="0"/>
                </a:lnTo>
                <a:lnTo>
                  <a:pt x="2699780" y="2622200"/>
                </a:lnTo>
                <a:lnTo>
                  <a:pt x="0" y="262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4371" t="0" r="0" b="-131588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76761" y="1228552"/>
            <a:ext cx="7072628" cy="7830863"/>
            <a:chOff x="0" y="0"/>
            <a:chExt cx="9430171" cy="10441151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/>
            <a:srcRect l="19856" t="0" r="19856" b="0"/>
            <a:stretch>
              <a:fillRect/>
            </a:stretch>
          </p:blipFill>
          <p:spPr>
            <a:xfrm flipH="false" flipV="false">
              <a:off x="0" y="0"/>
              <a:ext cx="9430171" cy="10441151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0">
            <a:off x="8582669" y="241371"/>
            <a:ext cx="2788184" cy="2788184"/>
          </a:xfrm>
          <a:custGeom>
            <a:avLst/>
            <a:gdLst/>
            <a:ahLst/>
            <a:cxnLst/>
            <a:rect r="r" b="b" t="t" l="l"/>
            <a:pathLst>
              <a:path h="2788184" w="2788184">
                <a:moveTo>
                  <a:pt x="0" y="0"/>
                </a:moveTo>
                <a:lnTo>
                  <a:pt x="2788184" y="0"/>
                </a:lnTo>
                <a:lnTo>
                  <a:pt x="2788184" y="2788185"/>
                </a:lnTo>
                <a:lnTo>
                  <a:pt x="0" y="27881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6637860" y="7588684"/>
            <a:ext cx="3300281" cy="4919118"/>
          </a:xfrm>
          <a:custGeom>
            <a:avLst/>
            <a:gdLst/>
            <a:ahLst/>
            <a:cxnLst/>
            <a:rect r="r" b="b" t="t" l="l"/>
            <a:pathLst>
              <a:path h="4919118" w="3300281">
                <a:moveTo>
                  <a:pt x="0" y="0"/>
                </a:moveTo>
                <a:lnTo>
                  <a:pt x="3300280" y="0"/>
                </a:lnTo>
                <a:lnTo>
                  <a:pt x="3300280" y="4919118"/>
                </a:lnTo>
                <a:lnTo>
                  <a:pt x="0" y="49191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-1650140" y="-2218187"/>
            <a:ext cx="3300281" cy="4919118"/>
          </a:xfrm>
          <a:custGeom>
            <a:avLst/>
            <a:gdLst/>
            <a:ahLst/>
            <a:cxnLst/>
            <a:rect r="r" b="b" t="t" l="l"/>
            <a:pathLst>
              <a:path h="4919118" w="3300281">
                <a:moveTo>
                  <a:pt x="0" y="0"/>
                </a:moveTo>
                <a:lnTo>
                  <a:pt x="3300280" y="0"/>
                </a:lnTo>
                <a:lnTo>
                  <a:pt x="3300280" y="4919117"/>
                </a:lnTo>
                <a:lnTo>
                  <a:pt x="0" y="49191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783096" y="7900394"/>
            <a:ext cx="3843773" cy="1350125"/>
          </a:xfrm>
          <a:custGeom>
            <a:avLst/>
            <a:gdLst/>
            <a:ahLst/>
            <a:cxnLst/>
            <a:rect r="r" b="b" t="t" l="l"/>
            <a:pathLst>
              <a:path h="1350125" w="3843773">
                <a:moveTo>
                  <a:pt x="0" y="0"/>
                </a:moveTo>
                <a:lnTo>
                  <a:pt x="3843773" y="0"/>
                </a:lnTo>
                <a:lnTo>
                  <a:pt x="3843773" y="1350126"/>
                </a:lnTo>
                <a:lnTo>
                  <a:pt x="0" y="13501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19161" y="9719613"/>
            <a:ext cx="7315200" cy="1134774"/>
          </a:xfrm>
          <a:custGeom>
            <a:avLst/>
            <a:gdLst/>
            <a:ahLst/>
            <a:cxnLst/>
            <a:rect r="r" b="b" t="t" l="l"/>
            <a:pathLst>
              <a:path h="1134774" w="7315200">
                <a:moveTo>
                  <a:pt x="0" y="0"/>
                </a:moveTo>
                <a:lnTo>
                  <a:pt x="7315200" y="0"/>
                </a:lnTo>
                <a:lnTo>
                  <a:pt x="7315200" y="1134774"/>
                </a:lnTo>
                <a:lnTo>
                  <a:pt x="0" y="11347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-106284"/>
            </a:stretch>
          </a:blipFill>
        </p:spPr>
      </p:sp>
      <p:sp>
        <p:nvSpPr>
          <p:cNvPr name="AutoShape 13" id="13"/>
          <p:cNvSpPr/>
          <p:nvPr/>
        </p:nvSpPr>
        <p:spPr>
          <a:xfrm rot="0">
            <a:off x="1501384" y="4241696"/>
            <a:ext cx="6492240" cy="0"/>
          </a:xfrm>
          <a:prstGeom prst="line">
            <a:avLst/>
          </a:prstGeom>
          <a:ln cap="rnd" w="76200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4606" y="4083178"/>
            <a:ext cx="19391314" cy="5175122"/>
          </a:xfrm>
          <a:prstGeom prst="rect">
            <a:avLst/>
          </a:prstGeom>
          <a:solidFill>
            <a:srgbClr val="AFC1D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206946" y="8242097"/>
            <a:ext cx="3788469" cy="2955031"/>
          </a:xfrm>
          <a:custGeom>
            <a:avLst/>
            <a:gdLst/>
            <a:ahLst/>
            <a:cxnLst/>
            <a:rect r="r" b="b" t="t" l="l"/>
            <a:pathLst>
              <a:path h="2955031" w="3788469">
                <a:moveTo>
                  <a:pt x="0" y="0"/>
                </a:moveTo>
                <a:lnTo>
                  <a:pt x="3788469" y="0"/>
                </a:lnTo>
                <a:lnTo>
                  <a:pt x="3788469" y="2955031"/>
                </a:lnTo>
                <a:lnTo>
                  <a:pt x="0" y="2955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5504" r="-5989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99499" y="-111724"/>
            <a:ext cx="2699780" cy="2622200"/>
          </a:xfrm>
          <a:custGeom>
            <a:avLst/>
            <a:gdLst/>
            <a:ahLst/>
            <a:cxnLst/>
            <a:rect r="r" b="b" t="t" l="l"/>
            <a:pathLst>
              <a:path h="2622200" w="2699780">
                <a:moveTo>
                  <a:pt x="0" y="0"/>
                </a:moveTo>
                <a:lnTo>
                  <a:pt x="2699780" y="0"/>
                </a:lnTo>
                <a:lnTo>
                  <a:pt x="2699780" y="2622200"/>
                </a:lnTo>
                <a:lnTo>
                  <a:pt x="0" y="262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4371" t="0" r="0" b="-13158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6711157" y="8059061"/>
            <a:ext cx="3300281" cy="4919118"/>
          </a:xfrm>
          <a:custGeom>
            <a:avLst/>
            <a:gdLst/>
            <a:ahLst/>
            <a:cxnLst/>
            <a:rect r="r" b="b" t="t" l="l"/>
            <a:pathLst>
              <a:path h="4919118" w="3300281">
                <a:moveTo>
                  <a:pt x="0" y="0"/>
                </a:moveTo>
                <a:lnTo>
                  <a:pt x="3300281" y="0"/>
                </a:lnTo>
                <a:lnTo>
                  <a:pt x="3300281" y="4919117"/>
                </a:lnTo>
                <a:lnTo>
                  <a:pt x="0" y="49191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-1650140" y="-2218187"/>
            <a:ext cx="3300281" cy="4919118"/>
          </a:xfrm>
          <a:custGeom>
            <a:avLst/>
            <a:gdLst/>
            <a:ahLst/>
            <a:cxnLst/>
            <a:rect r="r" b="b" t="t" l="l"/>
            <a:pathLst>
              <a:path h="4919118" w="3300281">
                <a:moveTo>
                  <a:pt x="0" y="0"/>
                </a:moveTo>
                <a:lnTo>
                  <a:pt x="3300280" y="0"/>
                </a:lnTo>
                <a:lnTo>
                  <a:pt x="3300280" y="4919117"/>
                </a:lnTo>
                <a:lnTo>
                  <a:pt x="0" y="49191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22113" y="-412811"/>
            <a:ext cx="3843773" cy="1350125"/>
          </a:xfrm>
          <a:custGeom>
            <a:avLst/>
            <a:gdLst/>
            <a:ahLst/>
            <a:cxnLst/>
            <a:rect r="r" b="b" t="t" l="l"/>
            <a:pathLst>
              <a:path h="1350125" w="3843773">
                <a:moveTo>
                  <a:pt x="0" y="0"/>
                </a:moveTo>
                <a:lnTo>
                  <a:pt x="3843774" y="0"/>
                </a:lnTo>
                <a:lnTo>
                  <a:pt x="3843774" y="1350125"/>
                </a:lnTo>
                <a:lnTo>
                  <a:pt x="0" y="13501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86400" y="9719613"/>
            <a:ext cx="7315200" cy="1134774"/>
          </a:xfrm>
          <a:custGeom>
            <a:avLst/>
            <a:gdLst/>
            <a:ahLst/>
            <a:cxnLst/>
            <a:rect r="r" b="b" t="t" l="l"/>
            <a:pathLst>
              <a:path h="1134774" w="7315200">
                <a:moveTo>
                  <a:pt x="0" y="0"/>
                </a:moveTo>
                <a:lnTo>
                  <a:pt x="7315200" y="0"/>
                </a:lnTo>
                <a:lnTo>
                  <a:pt x="7315200" y="1134774"/>
                </a:lnTo>
                <a:lnTo>
                  <a:pt x="0" y="11347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-10628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264309" y="4926933"/>
            <a:ext cx="2788184" cy="2788184"/>
          </a:xfrm>
          <a:custGeom>
            <a:avLst/>
            <a:gdLst/>
            <a:ahLst/>
            <a:cxnLst/>
            <a:rect r="r" b="b" t="t" l="l"/>
            <a:pathLst>
              <a:path h="2788184" w="2788184">
                <a:moveTo>
                  <a:pt x="0" y="0"/>
                </a:moveTo>
                <a:lnTo>
                  <a:pt x="2788184" y="0"/>
                </a:lnTo>
                <a:lnTo>
                  <a:pt x="2788184" y="2788184"/>
                </a:lnTo>
                <a:lnTo>
                  <a:pt x="0" y="27881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932616" y="4926933"/>
            <a:ext cx="2788184" cy="2788184"/>
          </a:xfrm>
          <a:custGeom>
            <a:avLst/>
            <a:gdLst/>
            <a:ahLst/>
            <a:cxnLst/>
            <a:rect r="r" b="b" t="t" l="l"/>
            <a:pathLst>
              <a:path h="2788184" w="2788184">
                <a:moveTo>
                  <a:pt x="0" y="0"/>
                </a:moveTo>
                <a:lnTo>
                  <a:pt x="2788185" y="0"/>
                </a:lnTo>
                <a:lnTo>
                  <a:pt x="2788185" y="2788184"/>
                </a:lnTo>
                <a:lnTo>
                  <a:pt x="0" y="27881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73674" y="5969004"/>
            <a:ext cx="1785963" cy="1506833"/>
            <a:chOff x="0" y="0"/>
            <a:chExt cx="1174044" cy="9905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74044" cy="990551"/>
            </a:xfrm>
            <a:custGeom>
              <a:avLst/>
              <a:gdLst/>
              <a:ahLst/>
              <a:cxnLst/>
              <a:rect r="r" b="b" t="t" l="l"/>
              <a:pathLst>
                <a:path h="990551" w="1174044">
                  <a:moveTo>
                    <a:pt x="221078" y="0"/>
                  </a:moveTo>
                  <a:lnTo>
                    <a:pt x="952966" y="0"/>
                  </a:lnTo>
                  <a:cubicBezTo>
                    <a:pt x="1011600" y="0"/>
                    <a:pt x="1067832" y="23292"/>
                    <a:pt x="1109292" y="64752"/>
                  </a:cubicBezTo>
                  <a:cubicBezTo>
                    <a:pt x="1150752" y="106213"/>
                    <a:pt x="1174044" y="162445"/>
                    <a:pt x="1174044" y="221078"/>
                  </a:cubicBezTo>
                  <a:lnTo>
                    <a:pt x="1174044" y="769473"/>
                  </a:lnTo>
                  <a:cubicBezTo>
                    <a:pt x="1174044" y="891571"/>
                    <a:pt x="1075064" y="990551"/>
                    <a:pt x="952966" y="990551"/>
                  </a:cubicBezTo>
                  <a:lnTo>
                    <a:pt x="221078" y="990551"/>
                  </a:lnTo>
                  <a:cubicBezTo>
                    <a:pt x="162445" y="990551"/>
                    <a:pt x="106213" y="967259"/>
                    <a:pt x="64752" y="925799"/>
                  </a:cubicBezTo>
                  <a:cubicBezTo>
                    <a:pt x="23292" y="884339"/>
                    <a:pt x="0" y="828107"/>
                    <a:pt x="0" y="769473"/>
                  </a:cubicBezTo>
                  <a:lnTo>
                    <a:pt x="0" y="221078"/>
                  </a:lnTo>
                  <a:cubicBezTo>
                    <a:pt x="0" y="162445"/>
                    <a:pt x="23292" y="106213"/>
                    <a:pt x="64752" y="64752"/>
                  </a:cubicBezTo>
                  <a:cubicBezTo>
                    <a:pt x="106213" y="23292"/>
                    <a:pt x="162445" y="0"/>
                    <a:pt x="221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174044" cy="1047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010397" y="5969004"/>
            <a:ext cx="1785963" cy="1506833"/>
            <a:chOff x="0" y="0"/>
            <a:chExt cx="1174044" cy="9905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74044" cy="990551"/>
            </a:xfrm>
            <a:custGeom>
              <a:avLst/>
              <a:gdLst/>
              <a:ahLst/>
              <a:cxnLst/>
              <a:rect r="r" b="b" t="t" l="l"/>
              <a:pathLst>
                <a:path h="990551" w="1174044">
                  <a:moveTo>
                    <a:pt x="221078" y="0"/>
                  </a:moveTo>
                  <a:lnTo>
                    <a:pt x="952966" y="0"/>
                  </a:lnTo>
                  <a:cubicBezTo>
                    <a:pt x="1011600" y="0"/>
                    <a:pt x="1067832" y="23292"/>
                    <a:pt x="1109292" y="64752"/>
                  </a:cubicBezTo>
                  <a:cubicBezTo>
                    <a:pt x="1150752" y="106213"/>
                    <a:pt x="1174044" y="162445"/>
                    <a:pt x="1174044" y="221078"/>
                  </a:cubicBezTo>
                  <a:lnTo>
                    <a:pt x="1174044" y="769473"/>
                  </a:lnTo>
                  <a:cubicBezTo>
                    <a:pt x="1174044" y="891571"/>
                    <a:pt x="1075064" y="990551"/>
                    <a:pt x="952966" y="990551"/>
                  </a:cubicBezTo>
                  <a:lnTo>
                    <a:pt x="221078" y="990551"/>
                  </a:lnTo>
                  <a:cubicBezTo>
                    <a:pt x="162445" y="990551"/>
                    <a:pt x="106213" y="967259"/>
                    <a:pt x="64752" y="925799"/>
                  </a:cubicBezTo>
                  <a:cubicBezTo>
                    <a:pt x="23292" y="884339"/>
                    <a:pt x="0" y="828107"/>
                    <a:pt x="0" y="769473"/>
                  </a:cubicBezTo>
                  <a:lnTo>
                    <a:pt x="0" y="221078"/>
                  </a:lnTo>
                  <a:cubicBezTo>
                    <a:pt x="0" y="162445"/>
                    <a:pt x="23292" y="106213"/>
                    <a:pt x="64752" y="64752"/>
                  </a:cubicBezTo>
                  <a:cubicBezTo>
                    <a:pt x="106213" y="23292"/>
                    <a:pt x="162445" y="0"/>
                    <a:pt x="221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174044" cy="1047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343638" y="5969046"/>
            <a:ext cx="1785963" cy="1506833"/>
            <a:chOff x="0" y="0"/>
            <a:chExt cx="1174044" cy="99055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74044" cy="990551"/>
            </a:xfrm>
            <a:custGeom>
              <a:avLst/>
              <a:gdLst/>
              <a:ahLst/>
              <a:cxnLst/>
              <a:rect r="r" b="b" t="t" l="l"/>
              <a:pathLst>
                <a:path h="990551" w="1174044">
                  <a:moveTo>
                    <a:pt x="221078" y="0"/>
                  </a:moveTo>
                  <a:lnTo>
                    <a:pt x="952966" y="0"/>
                  </a:lnTo>
                  <a:cubicBezTo>
                    <a:pt x="1011600" y="0"/>
                    <a:pt x="1067832" y="23292"/>
                    <a:pt x="1109292" y="64752"/>
                  </a:cubicBezTo>
                  <a:cubicBezTo>
                    <a:pt x="1150752" y="106213"/>
                    <a:pt x="1174044" y="162445"/>
                    <a:pt x="1174044" y="221078"/>
                  </a:cubicBezTo>
                  <a:lnTo>
                    <a:pt x="1174044" y="769473"/>
                  </a:lnTo>
                  <a:cubicBezTo>
                    <a:pt x="1174044" y="891571"/>
                    <a:pt x="1075064" y="990551"/>
                    <a:pt x="952966" y="990551"/>
                  </a:cubicBezTo>
                  <a:lnTo>
                    <a:pt x="221078" y="990551"/>
                  </a:lnTo>
                  <a:cubicBezTo>
                    <a:pt x="162445" y="990551"/>
                    <a:pt x="106213" y="967259"/>
                    <a:pt x="64752" y="925799"/>
                  </a:cubicBezTo>
                  <a:cubicBezTo>
                    <a:pt x="23292" y="884339"/>
                    <a:pt x="0" y="828107"/>
                    <a:pt x="0" y="769473"/>
                  </a:cubicBezTo>
                  <a:lnTo>
                    <a:pt x="0" y="221078"/>
                  </a:lnTo>
                  <a:cubicBezTo>
                    <a:pt x="0" y="162445"/>
                    <a:pt x="23292" y="106213"/>
                    <a:pt x="64752" y="64752"/>
                  </a:cubicBezTo>
                  <a:cubicBezTo>
                    <a:pt x="106213" y="23292"/>
                    <a:pt x="162445" y="0"/>
                    <a:pt x="221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174044" cy="1047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23875" y="6067770"/>
            <a:ext cx="2123661" cy="344363"/>
            <a:chOff x="0" y="0"/>
            <a:chExt cx="1396038" cy="2263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96038" cy="226375"/>
            </a:xfrm>
            <a:custGeom>
              <a:avLst/>
              <a:gdLst/>
              <a:ahLst/>
              <a:cxnLst/>
              <a:rect r="r" b="b" t="t" l="l"/>
              <a:pathLst>
                <a:path h="226375" w="1396038">
                  <a:moveTo>
                    <a:pt x="113187" y="0"/>
                  </a:moveTo>
                  <a:lnTo>
                    <a:pt x="1282850" y="0"/>
                  </a:lnTo>
                  <a:cubicBezTo>
                    <a:pt x="1345362" y="0"/>
                    <a:pt x="1396038" y="50676"/>
                    <a:pt x="1396038" y="113187"/>
                  </a:cubicBezTo>
                  <a:lnTo>
                    <a:pt x="1396038" y="113187"/>
                  </a:lnTo>
                  <a:cubicBezTo>
                    <a:pt x="1396038" y="175699"/>
                    <a:pt x="1345362" y="226375"/>
                    <a:pt x="1282850" y="226375"/>
                  </a:cubicBezTo>
                  <a:lnTo>
                    <a:pt x="113187" y="226375"/>
                  </a:lnTo>
                  <a:cubicBezTo>
                    <a:pt x="50676" y="226375"/>
                    <a:pt x="0" y="175699"/>
                    <a:pt x="0" y="113187"/>
                  </a:cubicBezTo>
                  <a:lnTo>
                    <a:pt x="0" y="113187"/>
                  </a:lnTo>
                  <a:cubicBezTo>
                    <a:pt x="0" y="50676"/>
                    <a:pt x="50676" y="0"/>
                    <a:pt x="113187" y="0"/>
                  </a:cubicBez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396038" cy="283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821794" y="6067770"/>
            <a:ext cx="2123661" cy="344363"/>
            <a:chOff x="0" y="0"/>
            <a:chExt cx="1396038" cy="2263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96038" cy="226375"/>
            </a:xfrm>
            <a:custGeom>
              <a:avLst/>
              <a:gdLst/>
              <a:ahLst/>
              <a:cxnLst/>
              <a:rect r="r" b="b" t="t" l="l"/>
              <a:pathLst>
                <a:path h="226375" w="1396038">
                  <a:moveTo>
                    <a:pt x="113187" y="0"/>
                  </a:moveTo>
                  <a:lnTo>
                    <a:pt x="1282850" y="0"/>
                  </a:lnTo>
                  <a:cubicBezTo>
                    <a:pt x="1345362" y="0"/>
                    <a:pt x="1396038" y="50676"/>
                    <a:pt x="1396038" y="113187"/>
                  </a:cubicBezTo>
                  <a:lnTo>
                    <a:pt x="1396038" y="113187"/>
                  </a:lnTo>
                  <a:cubicBezTo>
                    <a:pt x="1396038" y="175699"/>
                    <a:pt x="1345362" y="226375"/>
                    <a:pt x="1282850" y="226375"/>
                  </a:cubicBezTo>
                  <a:lnTo>
                    <a:pt x="113187" y="226375"/>
                  </a:lnTo>
                  <a:cubicBezTo>
                    <a:pt x="50676" y="226375"/>
                    <a:pt x="0" y="175699"/>
                    <a:pt x="0" y="113187"/>
                  </a:cubicBezTo>
                  <a:lnTo>
                    <a:pt x="0" y="113187"/>
                  </a:lnTo>
                  <a:cubicBezTo>
                    <a:pt x="0" y="50676"/>
                    <a:pt x="50676" y="0"/>
                    <a:pt x="113187" y="0"/>
                  </a:cubicBez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396038" cy="283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197321" y="6067770"/>
            <a:ext cx="2123661" cy="344363"/>
            <a:chOff x="0" y="0"/>
            <a:chExt cx="1396038" cy="22637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96038" cy="226375"/>
            </a:xfrm>
            <a:custGeom>
              <a:avLst/>
              <a:gdLst/>
              <a:ahLst/>
              <a:cxnLst/>
              <a:rect r="r" b="b" t="t" l="l"/>
              <a:pathLst>
                <a:path h="226375" w="1396038">
                  <a:moveTo>
                    <a:pt x="113187" y="0"/>
                  </a:moveTo>
                  <a:lnTo>
                    <a:pt x="1282850" y="0"/>
                  </a:lnTo>
                  <a:cubicBezTo>
                    <a:pt x="1345362" y="0"/>
                    <a:pt x="1396038" y="50676"/>
                    <a:pt x="1396038" y="113187"/>
                  </a:cubicBezTo>
                  <a:lnTo>
                    <a:pt x="1396038" y="113187"/>
                  </a:lnTo>
                  <a:cubicBezTo>
                    <a:pt x="1396038" y="175699"/>
                    <a:pt x="1345362" y="226375"/>
                    <a:pt x="1282850" y="226375"/>
                  </a:cubicBezTo>
                  <a:lnTo>
                    <a:pt x="113187" y="226375"/>
                  </a:lnTo>
                  <a:cubicBezTo>
                    <a:pt x="50676" y="226375"/>
                    <a:pt x="0" y="175699"/>
                    <a:pt x="0" y="113187"/>
                  </a:cubicBezTo>
                  <a:lnTo>
                    <a:pt x="0" y="113187"/>
                  </a:lnTo>
                  <a:cubicBezTo>
                    <a:pt x="0" y="50676"/>
                    <a:pt x="50676" y="0"/>
                    <a:pt x="113187" y="0"/>
                  </a:cubicBez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1396038" cy="283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776853" y="5925718"/>
            <a:ext cx="1785963" cy="1506833"/>
            <a:chOff x="0" y="0"/>
            <a:chExt cx="1174044" cy="99055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74044" cy="990551"/>
            </a:xfrm>
            <a:custGeom>
              <a:avLst/>
              <a:gdLst/>
              <a:ahLst/>
              <a:cxnLst/>
              <a:rect r="r" b="b" t="t" l="l"/>
              <a:pathLst>
                <a:path h="990551" w="1174044">
                  <a:moveTo>
                    <a:pt x="221078" y="0"/>
                  </a:moveTo>
                  <a:lnTo>
                    <a:pt x="952966" y="0"/>
                  </a:lnTo>
                  <a:cubicBezTo>
                    <a:pt x="1011600" y="0"/>
                    <a:pt x="1067832" y="23292"/>
                    <a:pt x="1109292" y="64752"/>
                  </a:cubicBezTo>
                  <a:cubicBezTo>
                    <a:pt x="1150752" y="106213"/>
                    <a:pt x="1174044" y="162445"/>
                    <a:pt x="1174044" y="221078"/>
                  </a:cubicBezTo>
                  <a:lnTo>
                    <a:pt x="1174044" y="769473"/>
                  </a:lnTo>
                  <a:cubicBezTo>
                    <a:pt x="1174044" y="891571"/>
                    <a:pt x="1075064" y="990551"/>
                    <a:pt x="952966" y="990551"/>
                  </a:cubicBezTo>
                  <a:lnTo>
                    <a:pt x="221078" y="990551"/>
                  </a:lnTo>
                  <a:cubicBezTo>
                    <a:pt x="162445" y="990551"/>
                    <a:pt x="106213" y="967259"/>
                    <a:pt x="64752" y="925799"/>
                  </a:cubicBezTo>
                  <a:cubicBezTo>
                    <a:pt x="23292" y="884339"/>
                    <a:pt x="0" y="828107"/>
                    <a:pt x="0" y="769473"/>
                  </a:cubicBezTo>
                  <a:lnTo>
                    <a:pt x="0" y="221078"/>
                  </a:lnTo>
                  <a:cubicBezTo>
                    <a:pt x="0" y="162445"/>
                    <a:pt x="23292" y="106213"/>
                    <a:pt x="64752" y="64752"/>
                  </a:cubicBezTo>
                  <a:cubicBezTo>
                    <a:pt x="106213" y="23292"/>
                    <a:pt x="162445" y="0"/>
                    <a:pt x="221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174044" cy="1047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206351" y="4390084"/>
            <a:ext cx="1785963" cy="1506833"/>
            <a:chOff x="0" y="0"/>
            <a:chExt cx="1174044" cy="99055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74044" cy="990551"/>
            </a:xfrm>
            <a:custGeom>
              <a:avLst/>
              <a:gdLst/>
              <a:ahLst/>
              <a:cxnLst/>
              <a:rect r="r" b="b" t="t" l="l"/>
              <a:pathLst>
                <a:path h="990551" w="1174044">
                  <a:moveTo>
                    <a:pt x="221078" y="0"/>
                  </a:moveTo>
                  <a:lnTo>
                    <a:pt x="952966" y="0"/>
                  </a:lnTo>
                  <a:cubicBezTo>
                    <a:pt x="1011600" y="0"/>
                    <a:pt x="1067832" y="23292"/>
                    <a:pt x="1109292" y="64752"/>
                  </a:cubicBezTo>
                  <a:cubicBezTo>
                    <a:pt x="1150752" y="106213"/>
                    <a:pt x="1174044" y="162445"/>
                    <a:pt x="1174044" y="221078"/>
                  </a:cubicBezTo>
                  <a:lnTo>
                    <a:pt x="1174044" y="769473"/>
                  </a:lnTo>
                  <a:cubicBezTo>
                    <a:pt x="1174044" y="891571"/>
                    <a:pt x="1075064" y="990551"/>
                    <a:pt x="952966" y="990551"/>
                  </a:cubicBezTo>
                  <a:lnTo>
                    <a:pt x="221078" y="990551"/>
                  </a:lnTo>
                  <a:cubicBezTo>
                    <a:pt x="162445" y="990551"/>
                    <a:pt x="106213" y="967259"/>
                    <a:pt x="64752" y="925799"/>
                  </a:cubicBezTo>
                  <a:cubicBezTo>
                    <a:pt x="23292" y="884339"/>
                    <a:pt x="0" y="828107"/>
                    <a:pt x="0" y="769473"/>
                  </a:cubicBezTo>
                  <a:lnTo>
                    <a:pt x="0" y="221078"/>
                  </a:lnTo>
                  <a:cubicBezTo>
                    <a:pt x="0" y="162445"/>
                    <a:pt x="23292" y="106213"/>
                    <a:pt x="64752" y="64752"/>
                  </a:cubicBezTo>
                  <a:cubicBezTo>
                    <a:pt x="106213" y="23292"/>
                    <a:pt x="162445" y="0"/>
                    <a:pt x="221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1174044" cy="1047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625781" y="6024442"/>
            <a:ext cx="2123661" cy="344363"/>
            <a:chOff x="0" y="0"/>
            <a:chExt cx="1396038" cy="22637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396038" cy="226375"/>
            </a:xfrm>
            <a:custGeom>
              <a:avLst/>
              <a:gdLst/>
              <a:ahLst/>
              <a:cxnLst/>
              <a:rect r="r" b="b" t="t" l="l"/>
              <a:pathLst>
                <a:path h="226375" w="1396038">
                  <a:moveTo>
                    <a:pt x="113187" y="0"/>
                  </a:moveTo>
                  <a:lnTo>
                    <a:pt x="1282850" y="0"/>
                  </a:lnTo>
                  <a:cubicBezTo>
                    <a:pt x="1345362" y="0"/>
                    <a:pt x="1396038" y="50676"/>
                    <a:pt x="1396038" y="113187"/>
                  </a:cubicBezTo>
                  <a:lnTo>
                    <a:pt x="1396038" y="113187"/>
                  </a:lnTo>
                  <a:cubicBezTo>
                    <a:pt x="1396038" y="175699"/>
                    <a:pt x="1345362" y="226375"/>
                    <a:pt x="1282850" y="226375"/>
                  </a:cubicBezTo>
                  <a:lnTo>
                    <a:pt x="113187" y="226375"/>
                  </a:lnTo>
                  <a:cubicBezTo>
                    <a:pt x="50676" y="226375"/>
                    <a:pt x="0" y="175699"/>
                    <a:pt x="0" y="113187"/>
                  </a:cubicBezTo>
                  <a:lnTo>
                    <a:pt x="0" y="113187"/>
                  </a:lnTo>
                  <a:cubicBezTo>
                    <a:pt x="0" y="50676"/>
                    <a:pt x="50676" y="0"/>
                    <a:pt x="113187" y="0"/>
                  </a:cubicBez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1396038" cy="283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004056" y="4545018"/>
            <a:ext cx="2123661" cy="344363"/>
            <a:chOff x="0" y="0"/>
            <a:chExt cx="1396038" cy="22637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396038" cy="226375"/>
            </a:xfrm>
            <a:custGeom>
              <a:avLst/>
              <a:gdLst/>
              <a:ahLst/>
              <a:cxnLst/>
              <a:rect r="r" b="b" t="t" l="l"/>
              <a:pathLst>
                <a:path h="226375" w="1396038">
                  <a:moveTo>
                    <a:pt x="113187" y="0"/>
                  </a:moveTo>
                  <a:lnTo>
                    <a:pt x="1282850" y="0"/>
                  </a:lnTo>
                  <a:cubicBezTo>
                    <a:pt x="1345362" y="0"/>
                    <a:pt x="1396038" y="50676"/>
                    <a:pt x="1396038" y="113187"/>
                  </a:cubicBezTo>
                  <a:lnTo>
                    <a:pt x="1396038" y="113187"/>
                  </a:lnTo>
                  <a:cubicBezTo>
                    <a:pt x="1396038" y="175699"/>
                    <a:pt x="1345362" y="226375"/>
                    <a:pt x="1282850" y="226375"/>
                  </a:cubicBezTo>
                  <a:lnTo>
                    <a:pt x="113187" y="226375"/>
                  </a:lnTo>
                  <a:cubicBezTo>
                    <a:pt x="50676" y="226375"/>
                    <a:pt x="0" y="175699"/>
                    <a:pt x="0" y="113187"/>
                  </a:cubicBezTo>
                  <a:lnTo>
                    <a:pt x="0" y="113187"/>
                  </a:lnTo>
                  <a:cubicBezTo>
                    <a:pt x="0" y="50676"/>
                    <a:pt x="50676" y="0"/>
                    <a:pt x="113187" y="0"/>
                  </a:cubicBez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1396038" cy="283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2972775" y="6179795"/>
            <a:ext cx="1785963" cy="1506833"/>
            <a:chOff x="0" y="0"/>
            <a:chExt cx="1174044" cy="990551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74044" cy="990551"/>
            </a:xfrm>
            <a:custGeom>
              <a:avLst/>
              <a:gdLst/>
              <a:ahLst/>
              <a:cxnLst/>
              <a:rect r="r" b="b" t="t" l="l"/>
              <a:pathLst>
                <a:path h="990551" w="1174044">
                  <a:moveTo>
                    <a:pt x="221078" y="0"/>
                  </a:moveTo>
                  <a:lnTo>
                    <a:pt x="952966" y="0"/>
                  </a:lnTo>
                  <a:cubicBezTo>
                    <a:pt x="1011600" y="0"/>
                    <a:pt x="1067832" y="23292"/>
                    <a:pt x="1109292" y="64752"/>
                  </a:cubicBezTo>
                  <a:cubicBezTo>
                    <a:pt x="1150752" y="106213"/>
                    <a:pt x="1174044" y="162445"/>
                    <a:pt x="1174044" y="221078"/>
                  </a:cubicBezTo>
                  <a:lnTo>
                    <a:pt x="1174044" y="769473"/>
                  </a:lnTo>
                  <a:cubicBezTo>
                    <a:pt x="1174044" y="891571"/>
                    <a:pt x="1075064" y="990551"/>
                    <a:pt x="952966" y="990551"/>
                  </a:cubicBezTo>
                  <a:lnTo>
                    <a:pt x="221078" y="990551"/>
                  </a:lnTo>
                  <a:cubicBezTo>
                    <a:pt x="162445" y="990551"/>
                    <a:pt x="106213" y="967259"/>
                    <a:pt x="64752" y="925799"/>
                  </a:cubicBezTo>
                  <a:cubicBezTo>
                    <a:pt x="23292" y="884339"/>
                    <a:pt x="0" y="828107"/>
                    <a:pt x="0" y="769473"/>
                  </a:cubicBezTo>
                  <a:lnTo>
                    <a:pt x="0" y="221078"/>
                  </a:lnTo>
                  <a:cubicBezTo>
                    <a:pt x="0" y="162445"/>
                    <a:pt x="23292" y="106213"/>
                    <a:pt x="64752" y="64752"/>
                  </a:cubicBezTo>
                  <a:cubicBezTo>
                    <a:pt x="106213" y="23292"/>
                    <a:pt x="162445" y="0"/>
                    <a:pt x="221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1174044" cy="1047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770481" y="6334729"/>
            <a:ext cx="2123661" cy="344363"/>
            <a:chOff x="0" y="0"/>
            <a:chExt cx="1396038" cy="226375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396038" cy="226375"/>
            </a:xfrm>
            <a:custGeom>
              <a:avLst/>
              <a:gdLst/>
              <a:ahLst/>
              <a:cxnLst/>
              <a:rect r="r" b="b" t="t" l="l"/>
              <a:pathLst>
                <a:path h="226375" w="1396038">
                  <a:moveTo>
                    <a:pt x="113187" y="0"/>
                  </a:moveTo>
                  <a:lnTo>
                    <a:pt x="1282850" y="0"/>
                  </a:lnTo>
                  <a:cubicBezTo>
                    <a:pt x="1345362" y="0"/>
                    <a:pt x="1396038" y="50676"/>
                    <a:pt x="1396038" y="113187"/>
                  </a:cubicBezTo>
                  <a:lnTo>
                    <a:pt x="1396038" y="113187"/>
                  </a:lnTo>
                  <a:cubicBezTo>
                    <a:pt x="1396038" y="175699"/>
                    <a:pt x="1345362" y="226375"/>
                    <a:pt x="1282850" y="226375"/>
                  </a:cubicBezTo>
                  <a:lnTo>
                    <a:pt x="113187" y="226375"/>
                  </a:lnTo>
                  <a:cubicBezTo>
                    <a:pt x="50676" y="226375"/>
                    <a:pt x="0" y="175699"/>
                    <a:pt x="0" y="113187"/>
                  </a:cubicBezTo>
                  <a:lnTo>
                    <a:pt x="0" y="113187"/>
                  </a:lnTo>
                  <a:cubicBezTo>
                    <a:pt x="0" y="50676"/>
                    <a:pt x="50676" y="0"/>
                    <a:pt x="113187" y="0"/>
                  </a:cubicBez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1396038" cy="283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5901794" y="4390084"/>
            <a:ext cx="1785963" cy="1506833"/>
            <a:chOff x="0" y="0"/>
            <a:chExt cx="1174044" cy="990551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174044" cy="990551"/>
            </a:xfrm>
            <a:custGeom>
              <a:avLst/>
              <a:gdLst/>
              <a:ahLst/>
              <a:cxnLst/>
              <a:rect r="r" b="b" t="t" l="l"/>
              <a:pathLst>
                <a:path h="990551" w="1174044">
                  <a:moveTo>
                    <a:pt x="221078" y="0"/>
                  </a:moveTo>
                  <a:lnTo>
                    <a:pt x="952966" y="0"/>
                  </a:lnTo>
                  <a:cubicBezTo>
                    <a:pt x="1011600" y="0"/>
                    <a:pt x="1067832" y="23292"/>
                    <a:pt x="1109292" y="64752"/>
                  </a:cubicBezTo>
                  <a:cubicBezTo>
                    <a:pt x="1150752" y="106213"/>
                    <a:pt x="1174044" y="162445"/>
                    <a:pt x="1174044" y="221078"/>
                  </a:cubicBezTo>
                  <a:lnTo>
                    <a:pt x="1174044" y="769473"/>
                  </a:lnTo>
                  <a:cubicBezTo>
                    <a:pt x="1174044" y="891571"/>
                    <a:pt x="1075064" y="990551"/>
                    <a:pt x="952966" y="990551"/>
                  </a:cubicBezTo>
                  <a:lnTo>
                    <a:pt x="221078" y="990551"/>
                  </a:lnTo>
                  <a:cubicBezTo>
                    <a:pt x="162445" y="990551"/>
                    <a:pt x="106213" y="967259"/>
                    <a:pt x="64752" y="925799"/>
                  </a:cubicBezTo>
                  <a:cubicBezTo>
                    <a:pt x="23292" y="884339"/>
                    <a:pt x="0" y="828107"/>
                    <a:pt x="0" y="769473"/>
                  </a:cubicBezTo>
                  <a:lnTo>
                    <a:pt x="0" y="221078"/>
                  </a:lnTo>
                  <a:cubicBezTo>
                    <a:pt x="0" y="162445"/>
                    <a:pt x="23292" y="106213"/>
                    <a:pt x="64752" y="64752"/>
                  </a:cubicBezTo>
                  <a:cubicBezTo>
                    <a:pt x="106213" y="23292"/>
                    <a:pt x="162445" y="0"/>
                    <a:pt x="221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57150"/>
              <a:ext cx="1174044" cy="1047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5699499" y="4545018"/>
            <a:ext cx="2123661" cy="344363"/>
            <a:chOff x="0" y="0"/>
            <a:chExt cx="1396038" cy="226375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396038" cy="226375"/>
            </a:xfrm>
            <a:custGeom>
              <a:avLst/>
              <a:gdLst/>
              <a:ahLst/>
              <a:cxnLst/>
              <a:rect r="r" b="b" t="t" l="l"/>
              <a:pathLst>
                <a:path h="226375" w="1396038">
                  <a:moveTo>
                    <a:pt x="113187" y="0"/>
                  </a:moveTo>
                  <a:lnTo>
                    <a:pt x="1282850" y="0"/>
                  </a:lnTo>
                  <a:cubicBezTo>
                    <a:pt x="1345362" y="0"/>
                    <a:pt x="1396038" y="50676"/>
                    <a:pt x="1396038" y="113187"/>
                  </a:cubicBezTo>
                  <a:lnTo>
                    <a:pt x="1396038" y="113187"/>
                  </a:lnTo>
                  <a:cubicBezTo>
                    <a:pt x="1396038" y="175699"/>
                    <a:pt x="1345362" y="226375"/>
                    <a:pt x="1282850" y="226375"/>
                  </a:cubicBezTo>
                  <a:lnTo>
                    <a:pt x="113187" y="226375"/>
                  </a:lnTo>
                  <a:cubicBezTo>
                    <a:pt x="50676" y="226375"/>
                    <a:pt x="0" y="175699"/>
                    <a:pt x="0" y="113187"/>
                  </a:cubicBezTo>
                  <a:lnTo>
                    <a:pt x="0" y="113187"/>
                  </a:lnTo>
                  <a:cubicBezTo>
                    <a:pt x="0" y="50676"/>
                    <a:pt x="50676" y="0"/>
                    <a:pt x="113187" y="0"/>
                  </a:cubicBez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57150"/>
              <a:ext cx="1396038" cy="283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0297388" y="7361646"/>
            <a:ext cx="1785963" cy="1506833"/>
            <a:chOff x="0" y="0"/>
            <a:chExt cx="1174044" cy="990551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174044" cy="990551"/>
            </a:xfrm>
            <a:custGeom>
              <a:avLst/>
              <a:gdLst/>
              <a:ahLst/>
              <a:cxnLst/>
              <a:rect r="r" b="b" t="t" l="l"/>
              <a:pathLst>
                <a:path h="990551" w="1174044">
                  <a:moveTo>
                    <a:pt x="221078" y="0"/>
                  </a:moveTo>
                  <a:lnTo>
                    <a:pt x="952966" y="0"/>
                  </a:lnTo>
                  <a:cubicBezTo>
                    <a:pt x="1011600" y="0"/>
                    <a:pt x="1067832" y="23292"/>
                    <a:pt x="1109292" y="64752"/>
                  </a:cubicBezTo>
                  <a:cubicBezTo>
                    <a:pt x="1150752" y="106213"/>
                    <a:pt x="1174044" y="162445"/>
                    <a:pt x="1174044" y="221078"/>
                  </a:cubicBezTo>
                  <a:lnTo>
                    <a:pt x="1174044" y="769473"/>
                  </a:lnTo>
                  <a:cubicBezTo>
                    <a:pt x="1174044" y="891571"/>
                    <a:pt x="1075064" y="990551"/>
                    <a:pt x="952966" y="990551"/>
                  </a:cubicBezTo>
                  <a:lnTo>
                    <a:pt x="221078" y="990551"/>
                  </a:lnTo>
                  <a:cubicBezTo>
                    <a:pt x="162445" y="990551"/>
                    <a:pt x="106213" y="967259"/>
                    <a:pt x="64752" y="925799"/>
                  </a:cubicBezTo>
                  <a:cubicBezTo>
                    <a:pt x="23292" y="884339"/>
                    <a:pt x="0" y="828107"/>
                    <a:pt x="0" y="769473"/>
                  </a:cubicBezTo>
                  <a:lnTo>
                    <a:pt x="0" y="221078"/>
                  </a:lnTo>
                  <a:cubicBezTo>
                    <a:pt x="0" y="162445"/>
                    <a:pt x="23292" y="106213"/>
                    <a:pt x="64752" y="64752"/>
                  </a:cubicBezTo>
                  <a:cubicBezTo>
                    <a:pt x="106213" y="23292"/>
                    <a:pt x="162445" y="0"/>
                    <a:pt x="221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57150"/>
              <a:ext cx="1174044" cy="1047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0095093" y="7516581"/>
            <a:ext cx="2123661" cy="344363"/>
            <a:chOff x="0" y="0"/>
            <a:chExt cx="1396038" cy="226375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396038" cy="226375"/>
            </a:xfrm>
            <a:custGeom>
              <a:avLst/>
              <a:gdLst/>
              <a:ahLst/>
              <a:cxnLst/>
              <a:rect r="r" b="b" t="t" l="l"/>
              <a:pathLst>
                <a:path h="226375" w="1396038">
                  <a:moveTo>
                    <a:pt x="113187" y="0"/>
                  </a:moveTo>
                  <a:lnTo>
                    <a:pt x="1282850" y="0"/>
                  </a:lnTo>
                  <a:cubicBezTo>
                    <a:pt x="1345362" y="0"/>
                    <a:pt x="1396038" y="50676"/>
                    <a:pt x="1396038" y="113187"/>
                  </a:cubicBezTo>
                  <a:lnTo>
                    <a:pt x="1396038" y="113187"/>
                  </a:lnTo>
                  <a:cubicBezTo>
                    <a:pt x="1396038" y="175699"/>
                    <a:pt x="1345362" y="226375"/>
                    <a:pt x="1282850" y="226375"/>
                  </a:cubicBezTo>
                  <a:lnTo>
                    <a:pt x="113187" y="226375"/>
                  </a:lnTo>
                  <a:cubicBezTo>
                    <a:pt x="50676" y="226375"/>
                    <a:pt x="0" y="175699"/>
                    <a:pt x="0" y="113187"/>
                  </a:cubicBezTo>
                  <a:lnTo>
                    <a:pt x="0" y="113187"/>
                  </a:lnTo>
                  <a:cubicBezTo>
                    <a:pt x="0" y="50676"/>
                    <a:pt x="50676" y="0"/>
                    <a:pt x="113187" y="0"/>
                  </a:cubicBez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57150"/>
              <a:ext cx="1396038" cy="283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5881573" y="7361646"/>
            <a:ext cx="1785963" cy="1506833"/>
            <a:chOff x="0" y="0"/>
            <a:chExt cx="1174044" cy="990551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174044" cy="990551"/>
            </a:xfrm>
            <a:custGeom>
              <a:avLst/>
              <a:gdLst/>
              <a:ahLst/>
              <a:cxnLst/>
              <a:rect r="r" b="b" t="t" l="l"/>
              <a:pathLst>
                <a:path h="990551" w="1174044">
                  <a:moveTo>
                    <a:pt x="221078" y="0"/>
                  </a:moveTo>
                  <a:lnTo>
                    <a:pt x="952966" y="0"/>
                  </a:lnTo>
                  <a:cubicBezTo>
                    <a:pt x="1011600" y="0"/>
                    <a:pt x="1067832" y="23292"/>
                    <a:pt x="1109292" y="64752"/>
                  </a:cubicBezTo>
                  <a:cubicBezTo>
                    <a:pt x="1150752" y="106213"/>
                    <a:pt x="1174044" y="162445"/>
                    <a:pt x="1174044" y="221078"/>
                  </a:cubicBezTo>
                  <a:lnTo>
                    <a:pt x="1174044" y="769473"/>
                  </a:lnTo>
                  <a:cubicBezTo>
                    <a:pt x="1174044" y="891571"/>
                    <a:pt x="1075064" y="990551"/>
                    <a:pt x="952966" y="990551"/>
                  </a:cubicBezTo>
                  <a:lnTo>
                    <a:pt x="221078" y="990551"/>
                  </a:lnTo>
                  <a:cubicBezTo>
                    <a:pt x="162445" y="990551"/>
                    <a:pt x="106213" y="967259"/>
                    <a:pt x="64752" y="925799"/>
                  </a:cubicBezTo>
                  <a:cubicBezTo>
                    <a:pt x="23292" y="884339"/>
                    <a:pt x="0" y="828107"/>
                    <a:pt x="0" y="769473"/>
                  </a:cubicBezTo>
                  <a:lnTo>
                    <a:pt x="0" y="221078"/>
                  </a:lnTo>
                  <a:cubicBezTo>
                    <a:pt x="0" y="162445"/>
                    <a:pt x="23292" y="106213"/>
                    <a:pt x="64752" y="64752"/>
                  </a:cubicBezTo>
                  <a:cubicBezTo>
                    <a:pt x="106213" y="23292"/>
                    <a:pt x="162445" y="0"/>
                    <a:pt x="221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57150"/>
              <a:ext cx="1174044" cy="1047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5679278" y="7516581"/>
            <a:ext cx="2123661" cy="344363"/>
            <a:chOff x="0" y="0"/>
            <a:chExt cx="1396038" cy="226375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1396038" cy="226375"/>
            </a:xfrm>
            <a:custGeom>
              <a:avLst/>
              <a:gdLst/>
              <a:ahLst/>
              <a:cxnLst/>
              <a:rect r="r" b="b" t="t" l="l"/>
              <a:pathLst>
                <a:path h="226375" w="1396038">
                  <a:moveTo>
                    <a:pt x="113187" y="0"/>
                  </a:moveTo>
                  <a:lnTo>
                    <a:pt x="1282850" y="0"/>
                  </a:lnTo>
                  <a:cubicBezTo>
                    <a:pt x="1345362" y="0"/>
                    <a:pt x="1396038" y="50676"/>
                    <a:pt x="1396038" y="113187"/>
                  </a:cubicBezTo>
                  <a:lnTo>
                    <a:pt x="1396038" y="113187"/>
                  </a:lnTo>
                  <a:cubicBezTo>
                    <a:pt x="1396038" y="175699"/>
                    <a:pt x="1345362" y="226375"/>
                    <a:pt x="1282850" y="226375"/>
                  </a:cubicBezTo>
                  <a:lnTo>
                    <a:pt x="113187" y="226375"/>
                  </a:lnTo>
                  <a:cubicBezTo>
                    <a:pt x="50676" y="226375"/>
                    <a:pt x="0" y="175699"/>
                    <a:pt x="0" y="113187"/>
                  </a:cubicBezTo>
                  <a:lnTo>
                    <a:pt x="0" y="113187"/>
                  </a:lnTo>
                  <a:cubicBezTo>
                    <a:pt x="0" y="50676"/>
                    <a:pt x="50676" y="0"/>
                    <a:pt x="113187" y="0"/>
                  </a:cubicBez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57150"/>
              <a:ext cx="1396038" cy="283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65" id="65"/>
          <p:cNvSpPr/>
          <p:nvPr/>
        </p:nvSpPr>
        <p:spPr>
          <a:xfrm flipV="true">
            <a:off x="2374253" y="6722420"/>
            <a:ext cx="636144" cy="2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6" id="66"/>
          <p:cNvSpPr/>
          <p:nvPr/>
        </p:nvSpPr>
        <p:spPr>
          <a:xfrm>
            <a:off x="4783329" y="6717727"/>
            <a:ext cx="48705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7" id="67"/>
          <p:cNvSpPr/>
          <p:nvPr/>
        </p:nvSpPr>
        <p:spPr>
          <a:xfrm flipV="true">
            <a:off x="7129602" y="6679134"/>
            <a:ext cx="647251" cy="4332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8" id="68"/>
          <p:cNvSpPr/>
          <p:nvPr/>
        </p:nvSpPr>
        <p:spPr>
          <a:xfrm flipH="true" flipV="true">
            <a:off x="11099333" y="5896916"/>
            <a:ext cx="0" cy="78217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9" id="69"/>
          <p:cNvSpPr/>
          <p:nvPr/>
        </p:nvSpPr>
        <p:spPr>
          <a:xfrm flipV="true">
            <a:off x="9561543" y="6644088"/>
            <a:ext cx="1138304" cy="1598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0" id="70"/>
          <p:cNvSpPr/>
          <p:nvPr/>
        </p:nvSpPr>
        <p:spPr>
          <a:xfrm>
            <a:off x="11992582" y="5124452"/>
            <a:ext cx="980194" cy="180875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1" id="71"/>
          <p:cNvSpPr/>
          <p:nvPr/>
        </p:nvSpPr>
        <p:spPr>
          <a:xfrm flipV="true">
            <a:off x="14760273" y="5143500"/>
            <a:ext cx="1141520" cy="172201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72" id="72"/>
          <p:cNvGrpSpPr/>
          <p:nvPr/>
        </p:nvGrpSpPr>
        <p:grpSpPr>
          <a:xfrm rot="0">
            <a:off x="11033511" y="6974567"/>
            <a:ext cx="169743" cy="169743"/>
            <a:chOff x="0" y="0"/>
            <a:chExt cx="812800" cy="81280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75" id="75"/>
          <p:cNvSpPr txBox="true"/>
          <p:nvPr/>
        </p:nvSpPr>
        <p:spPr>
          <a:xfrm rot="0">
            <a:off x="3038436" y="1765989"/>
            <a:ext cx="12211128" cy="1051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3F6FA"/>
                </a:solidFill>
                <a:latin typeface="Neue Machina Ultra-Bold"/>
              </a:rPr>
              <a:t>Solution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668786" y="6155912"/>
            <a:ext cx="1901145" cy="17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6"/>
              </a:lnSpc>
            </a:pPr>
            <a:r>
              <a:rPr lang="en-US" sz="1121">
                <a:solidFill>
                  <a:srgbClr val="F3F6FA"/>
                </a:solidFill>
                <a:latin typeface="Neue Machina"/>
              </a:rPr>
              <a:t>CAPTEURS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826365" y="6605988"/>
            <a:ext cx="1547888" cy="194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8"/>
              </a:lnSpc>
              <a:spcBef>
                <a:spcPct val="0"/>
              </a:spcBef>
            </a:pPr>
            <a:r>
              <a:rPr lang="en-US" sz="1041">
                <a:solidFill>
                  <a:srgbClr val="0B1320"/>
                </a:solidFill>
                <a:latin typeface="Telegraf"/>
              </a:rPr>
              <a:t>Gyroscope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2894856" y="6155912"/>
            <a:ext cx="2050598" cy="17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6"/>
              </a:lnSpc>
            </a:pPr>
            <a:r>
              <a:rPr lang="en-US" sz="1121">
                <a:solidFill>
                  <a:srgbClr val="F3F6FA"/>
                </a:solidFill>
                <a:latin typeface="Neue Machina Ultra-Bold"/>
              </a:rPr>
              <a:t>CAMÉRA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3127161" y="6629870"/>
            <a:ext cx="1547888" cy="194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8"/>
              </a:lnSpc>
              <a:spcBef>
                <a:spcPct val="0"/>
              </a:spcBef>
            </a:pPr>
            <a:r>
              <a:rPr lang="en-US" sz="1041">
                <a:solidFill>
                  <a:srgbClr val="0B1320"/>
                </a:solidFill>
                <a:latin typeface="Telegraf"/>
              </a:rPr>
              <a:t>Cam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5270379" y="6155912"/>
            <a:ext cx="1901145" cy="17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6"/>
              </a:lnSpc>
            </a:pPr>
            <a:r>
              <a:rPr lang="en-US" sz="1121">
                <a:solidFill>
                  <a:srgbClr val="F3F6FA"/>
                </a:solidFill>
                <a:latin typeface="Neue Machina Ultra-Bold"/>
              </a:rPr>
              <a:t>CLOUD CENTRAL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5447008" y="6542013"/>
            <a:ext cx="1547888" cy="194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8"/>
              </a:lnSpc>
              <a:spcBef>
                <a:spcPct val="0"/>
              </a:spcBef>
            </a:pPr>
            <a:r>
              <a:rPr lang="en-US" sz="1041">
                <a:solidFill>
                  <a:srgbClr val="0B1320"/>
                </a:solidFill>
                <a:latin typeface="Telegraf"/>
              </a:rPr>
              <a:t>Transfert des données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7770693" y="6112584"/>
            <a:ext cx="1901145" cy="17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6"/>
              </a:lnSpc>
            </a:pPr>
            <a:r>
              <a:rPr lang="en-US" sz="1121">
                <a:solidFill>
                  <a:srgbClr val="F3F6FA"/>
                </a:solidFill>
                <a:latin typeface="Neue Machina"/>
              </a:rPr>
              <a:t>BASE DE DONNÉES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7947321" y="6498685"/>
            <a:ext cx="1547888" cy="194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8"/>
              </a:lnSpc>
              <a:spcBef>
                <a:spcPct val="0"/>
              </a:spcBef>
            </a:pPr>
            <a:r>
              <a:rPr lang="en-US" sz="1041">
                <a:solidFill>
                  <a:srgbClr val="0B1320"/>
                </a:solidFill>
                <a:latin typeface="Telegraf"/>
              </a:rPr>
              <a:t>Entrepôt de données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0206351" y="4623719"/>
            <a:ext cx="1901145" cy="252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6"/>
              </a:lnSpc>
            </a:pPr>
            <a:r>
              <a:rPr lang="en-US" sz="821">
                <a:solidFill>
                  <a:srgbClr val="F3F6FA"/>
                </a:solidFill>
                <a:latin typeface="Neue Machina Ultra-Bold"/>
              </a:rPr>
              <a:t>MODÈLE IA DE RECONNAISSANCE 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2972775" y="6413430"/>
            <a:ext cx="1901145" cy="17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6"/>
              </a:lnSpc>
            </a:pPr>
            <a:r>
              <a:rPr lang="en-US" sz="1121">
                <a:solidFill>
                  <a:srgbClr val="F3F6FA"/>
                </a:solidFill>
                <a:latin typeface="Neue Machina Ultra-Bold"/>
              </a:rPr>
              <a:t>SCRIPT D'ANALYSE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5901794" y="4623719"/>
            <a:ext cx="1901145" cy="17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6"/>
              </a:lnSpc>
            </a:pPr>
            <a:r>
              <a:rPr lang="en-US" sz="1121">
                <a:solidFill>
                  <a:srgbClr val="F3F6FA"/>
                </a:solidFill>
                <a:latin typeface="Neue Machina Ultra-Bold"/>
              </a:rPr>
              <a:t>FEEDBACK INTERFACE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0297388" y="7595282"/>
            <a:ext cx="1901145" cy="17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6"/>
              </a:lnSpc>
            </a:pPr>
            <a:r>
              <a:rPr lang="en-US" sz="1121">
                <a:solidFill>
                  <a:srgbClr val="F3F6FA"/>
                </a:solidFill>
                <a:latin typeface="Neue Machina Ultra-Bold"/>
              </a:rPr>
              <a:t>API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5881573" y="7595282"/>
            <a:ext cx="1901145" cy="17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6"/>
              </a:lnSpc>
            </a:pPr>
            <a:r>
              <a:rPr lang="en-US" sz="1121">
                <a:solidFill>
                  <a:srgbClr val="F3F6FA"/>
                </a:solidFill>
                <a:latin typeface="Neue Machina Ultra-Bold"/>
              </a:rPr>
              <a:t>VISUALISATION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0416426" y="8076963"/>
            <a:ext cx="1547888" cy="194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8"/>
              </a:lnSpc>
              <a:spcBef>
                <a:spcPct val="0"/>
              </a:spcBef>
            </a:pPr>
            <a:r>
              <a:rPr lang="en-US" sz="1041">
                <a:solidFill>
                  <a:srgbClr val="0B1320"/>
                </a:solidFill>
                <a:latin typeface="Telegraf"/>
              </a:rPr>
              <a:t>Prédictions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10325389" y="5050448"/>
            <a:ext cx="1547888" cy="194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8"/>
              </a:lnSpc>
              <a:spcBef>
                <a:spcPct val="0"/>
              </a:spcBef>
            </a:pPr>
            <a:r>
              <a:rPr lang="en-US" sz="1041">
                <a:solidFill>
                  <a:srgbClr val="0B1320"/>
                </a:solidFill>
                <a:latin typeface="Telegraf"/>
              </a:rPr>
              <a:t>Traitement d'images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3082288" y="6786534"/>
            <a:ext cx="1547888" cy="337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8"/>
              </a:lnSpc>
              <a:spcBef>
                <a:spcPct val="0"/>
              </a:spcBef>
            </a:pPr>
            <a:r>
              <a:rPr lang="en-US" sz="941">
                <a:solidFill>
                  <a:srgbClr val="0B1320"/>
                </a:solidFill>
                <a:latin typeface="Telegraf"/>
              </a:rPr>
              <a:t>Analyse Climatique/Météorologique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16078422" y="5105400"/>
            <a:ext cx="1547888" cy="176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8"/>
              </a:lnSpc>
              <a:spcBef>
                <a:spcPct val="0"/>
              </a:spcBef>
            </a:pPr>
            <a:r>
              <a:rPr lang="en-US" sz="941">
                <a:solidFill>
                  <a:srgbClr val="0B1320"/>
                </a:solidFill>
                <a:latin typeface="Telegraf"/>
              </a:rPr>
              <a:t>Améliorarion de l'IA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16058202" y="8066024"/>
            <a:ext cx="1547888" cy="176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8"/>
              </a:lnSpc>
              <a:spcBef>
                <a:spcPct val="0"/>
              </a:spcBef>
            </a:pPr>
            <a:r>
              <a:rPr lang="en-US" sz="941">
                <a:solidFill>
                  <a:srgbClr val="0B1320"/>
                </a:solidFill>
                <a:latin typeface="Telegraf"/>
              </a:rPr>
              <a:t>Prédiction</a:t>
            </a:r>
          </a:p>
        </p:txBody>
      </p:sp>
      <p:sp>
        <p:nvSpPr>
          <p:cNvPr name="AutoShape 94" id="94"/>
          <p:cNvSpPr/>
          <p:nvPr/>
        </p:nvSpPr>
        <p:spPr>
          <a:xfrm>
            <a:off x="14758739" y="6933211"/>
            <a:ext cx="2015816" cy="42843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DAFpkt3-Gks</dc:identifier>
  <dcterms:modified xsi:type="dcterms:W3CDTF">2011-08-01T06:04:30Z</dcterms:modified>
  <cp:revision>1</cp:revision>
  <dc:title>Proposition commerciale FINTECH</dc:title>
</cp:coreProperties>
</file>